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2" r:id="rId1"/>
  </p:sldMasterIdLst>
  <p:notesMasterIdLst>
    <p:notesMasterId r:id="rId24"/>
  </p:notesMasterIdLst>
  <p:handoutMasterIdLst>
    <p:handoutMasterId r:id="rId25"/>
  </p:handoutMasterIdLst>
  <p:sldIdLst>
    <p:sldId id="443" r:id="rId2"/>
    <p:sldId id="445" r:id="rId3"/>
    <p:sldId id="446" r:id="rId4"/>
    <p:sldId id="469" r:id="rId5"/>
    <p:sldId id="487" r:id="rId6"/>
    <p:sldId id="488" r:id="rId7"/>
    <p:sldId id="473" r:id="rId8"/>
    <p:sldId id="490" r:id="rId9"/>
    <p:sldId id="475" r:id="rId10"/>
    <p:sldId id="476" r:id="rId11"/>
    <p:sldId id="477" r:id="rId12"/>
    <p:sldId id="478" r:id="rId13"/>
    <p:sldId id="479" r:id="rId14"/>
    <p:sldId id="480" r:id="rId15"/>
    <p:sldId id="453" r:id="rId16"/>
    <p:sldId id="481" r:id="rId17"/>
    <p:sldId id="482" r:id="rId18"/>
    <p:sldId id="483" r:id="rId19"/>
    <p:sldId id="484" r:id="rId20"/>
    <p:sldId id="447" r:id="rId21"/>
    <p:sldId id="455" r:id="rId22"/>
    <p:sldId id="485" r:id="rId23"/>
  </p:sldIdLst>
  <p:sldSz cx="9144000" cy="6858000" type="screen4x3"/>
  <p:notesSz cx="6797675" cy="9926638"/>
  <p:custShowLst>
    <p:custShow name="Diaporama personnalisé 1" id="0">
      <p:sldLst/>
    </p:custShow>
    <p:custShow name="Diaporama personnalisé 2" id="1">
      <p:sldLst/>
    </p:custShow>
    <p:custShow name="Diaporama personnalisé 3" id="2">
      <p:sldLst/>
    </p:custShow>
    <p:custShow name="Diaporama personnalisé 4" id="3">
      <p:sldLst/>
    </p:custShow>
  </p:custShow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nc" initials="p" lastIdx="3" clrIdx="0">
    <p:extLst>
      <p:ext uri="{19B8F6BF-5375-455C-9EA6-DF929625EA0E}">
        <p15:presenceInfo xmlns:p15="http://schemas.microsoft.com/office/powerpoint/2012/main" userId="prin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66"/>
    <a:srgbClr val="CCF20E"/>
    <a:srgbClr val="008000"/>
    <a:srgbClr val="FF9933"/>
    <a:srgbClr val="FF9900"/>
    <a:srgbClr val="99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86409" autoAdjust="0"/>
  </p:normalViewPr>
  <p:slideViewPr>
    <p:cSldViewPr>
      <p:cViewPr varScale="1">
        <p:scale>
          <a:sx n="115" d="100"/>
          <a:sy n="115" d="100"/>
        </p:scale>
        <p:origin x="16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9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1T13:10:49.821" idx="3">
    <p:pos x="10" y="10"/>
    <p:text>Famille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058" cy="4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18" y="2"/>
            <a:ext cx="2946058" cy="4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53"/>
            <a:ext cx="2946058" cy="4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18" y="9429953"/>
            <a:ext cx="2946058" cy="4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5FDA099-6144-4DF4-AC8C-35EDBB2D70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47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058" cy="4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18" y="2"/>
            <a:ext cx="2946058" cy="4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47" y="4716159"/>
            <a:ext cx="4984382" cy="446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53"/>
            <a:ext cx="2946058" cy="4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18" y="9429953"/>
            <a:ext cx="2946058" cy="4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26E436-F3D5-496A-868A-5D457CC298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793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3852016" y="9430306"/>
            <a:ext cx="2942447" cy="4928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1F2D1495-3454-45E7-B89B-663A2789168B}" type="slidenum">
              <a:t>2</a:t>
            </a:fld>
            <a:endParaRPr lang="fr-FR" sz="12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Lucida Sans Unicode" pitchFamily="34"/>
              <a:cs typeface="Lucida Sans Unicode" pitchFamily="34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commentaires 3"/>
          <p:cNvSpPr txBox="1">
            <a:spLocks noGrp="1"/>
          </p:cNvSpPr>
          <p:nvPr>
            <p:ph type="body" sz="quarter" idx="1"/>
          </p:nvPr>
        </p:nvSpPr>
        <p:spPr>
          <a:xfrm>
            <a:off x="906357" y="4715153"/>
            <a:ext cx="4983534" cy="4466987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26E436-F3D5-496A-868A-5D457CC298E1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96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CC30F-9789-4D5B-BE0A-C9D134B2C31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D9182-66F4-41DB-8103-D9A3100AA46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BC7BE-B7E6-4D64-B2AA-2B4E1AB7BE8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CC30F-9789-4D5B-BE0A-C9D134B2C31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5BC77-AA6B-4524-9BBB-8B6E35B5CE4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36DFB-40E2-4DCD-8F10-A280F9AAFB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E590-8DC0-4473-BE9F-E8546540B7A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C539C-4949-4762-B862-C90C4CD63E8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767C-5380-4D07-905D-A9B91779CA3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33DFC-2688-43EF-8DC2-BADA8BD92B8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18635-FBCE-4673-B326-AF753E495F1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5CC30F-9789-4D5B-BE0A-C9D134B2C31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3568" y="2492896"/>
            <a:ext cx="7920879" cy="177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altLang="fr-FR" sz="3600" b="1" smtClean="0">
                <a:solidFill>
                  <a:schemeClr val="hlink"/>
                </a:solidFill>
                <a:latin typeface="Arial Narrow" pitchFamily="34" charset="0"/>
              </a:rPr>
              <a:t>ORIENTATION EN LIGNE</a:t>
            </a:r>
            <a:endParaRPr lang="fr-FR" altLang="fr-FR" sz="3600" b="1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fr-FR" altLang="fr-FR" sz="3600" b="1" dirty="0" smtClean="0">
                <a:solidFill>
                  <a:schemeClr val="hlink"/>
                </a:solidFill>
                <a:latin typeface="Arial Narrow" pitchFamily="34" charset="0"/>
              </a:rPr>
              <a:t>Je </a:t>
            </a:r>
            <a:r>
              <a:rPr lang="fr-FR" altLang="fr-FR" sz="3600" b="1" dirty="0">
                <a:solidFill>
                  <a:schemeClr val="hlink"/>
                </a:solidFill>
                <a:latin typeface="Arial Narrow" pitchFamily="34" charset="0"/>
              </a:rPr>
              <a:t>suis parent : comment faire ?</a:t>
            </a:r>
          </a:p>
        </p:txBody>
      </p:sp>
    </p:spTree>
    <p:extLst>
      <p:ext uri="{BB962C8B-B14F-4D97-AF65-F5344CB8AC3E}">
        <p14:creationId xmlns:p14="http://schemas.microsoft.com/office/powerpoint/2010/main" val="12941513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Comment faire sa demande d’orientation après la 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3</a:t>
            </a:r>
            <a:r>
              <a:rPr lang="fr-FR" sz="3200" b="1" baseline="30000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ème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 </a:t>
            </a:r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r>
              <a:rPr lang="fr-FR" sz="2400" b="1" dirty="0" smtClean="0">
                <a:latin typeface="Arial Narrow" pitchFamily="34" charset="0"/>
              </a:rPr>
              <a:t>Cliquez ici</a:t>
            </a:r>
          </a:p>
          <a:p>
            <a:pPr marL="0" indent="0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1800" dirty="0" smtClean="0"/>
          </a:p>
        </p:txBody>
      </p:sp>
      <p:pic>
        <p:nvPicPr>
          <p:cNvPr id="7" name="Image 6"/>
          <p:cNvPicPr/>
          <p:nvPr/>
        </p:nvPicPr>
        <p:blipFill rotWithShape="1">
          <a:blip r:embed="rId2"/>
          <a:srcRect l="11324" t="19138" r="11962" b="5075"/>
          <a:stretch/>
        </p:blipFill>
        <p:spPr bwMode="auto">
          <a:xfrm>
            <a:off x="395536" y="1340769"/>
            <a:ext cx="691276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>
            <a:off x="5580112" y="5733256"/>
            <a:ext cx="1728192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Comment faire sa demande d’orientation après la 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3</a:t>
            </a:r>
            <a:r>
              <a:rPr lang="fr-FR" sz="3200" b="1" baseline="30000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ème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 </a:t>
            </a:r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r>
              <a:rPr lang="fr-FR" sz="1800" b="1" dirty="0" smtClean="0">
                <a:latin typeface="Arial Narrow" pitchFamily="34" charset="0"/>
              </a:rPr>
              <a:t>Cliquez ici</a:t>
            </a:r>
            <a:endParaRPr lang="fr-FR" sz="1800" b="1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1800" dirty="0" smtClean="0"/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10845" t="36490" r="11803" b="4055"/>
          <a:stretch/>
        </p:blipFill>
        <p:spPr bwMode="auto">
          <a:xfrm>
            <a:off x="467544" y="1365366"/>
            <a:ext cx="6990333" cy="4727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>
            <a:off x="5292081" y="4365104"/>
            <a:ext cx="2232247" cy="57606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Comment faire sa demande d’orientation après la 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3</a:t>
            </a:r>
            <a:r>
              <a:rPr lang="fr-FR" sz="3200" b="1" baseline="30000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ème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 </a:t>
            </a:r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r>
              <a:rPr lang="fr-FR" sz="1800" b="1" dirty="0" smtClean="0">
                <a:latin typeface="Arial Narrow" pitchFamily="34" charset="0"/>
              </a:rPr>
              <a:t>1) Choisissez</a:t>
            </a:r>
          </a:p>
          <a:p>
            <a:pPr marL="0" indent="0" algn="r">
              <a:buNone/>
            </a:pPr>
            <a:r>
              <a:rPr lang="fr-FR" sz="1800" b="1" dirty="0" smtClean="0">
                <a:latin typeface="Arial Narrow" pitchFamily="34" charset="0"/>
              </a:rPr>
              <a:t>une voie</a:t>
            </a:r>
          </a:p>
          <a:p>
            <a:pPr marL="0" indent="0" algn="r">
              <a:buNone/>
            </a:pPr>
            <a:r>
              <a:rPr lang="fr-FR" sz="1800" b="1" dirty="0" smtClean="0">
                <a:latin typeface="Arial Narrow" pitchFamily="34" charset="0"/>
              </a:rPr>
              <a:t>d’orientation</a:t>
            </a:r>
          </a:p>
          <a:p>
            <a:pPr marL="0" indent="0" algn="r">
              <a:buNone/>
            </a:pPr>
            <a:endParaRPr lang="fr-FR" sz="1800" b="1" dirty="0">
              <a:latin typeface="Arial Narrow" pitchFamily="34" charset="0"/>
            </a:endParaRPr>
          </a:p>
          <a:p>
            <a:pPr marL="0" indent="0" algn="r">
              <a:buNone/>
            </a:pPr>
            <a:r>
              <a:rPr lang="fr-FR" sz="1800" b="1" dirty="0" smtClean="0">
                <a:latin typeface="Arial Narrow" pitchFamily="34" charset="0"/>
              </a:rPr>
              <a:t>2) validez</a:t>
            </a:r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1800" dirty="0" smtClean="0"/>
          </a:p>
        </p:txBody>
      </p:sp>
      <p:pic>
        <p:nvPicPr>
          <p:cNvPr id="6" name="Image 5"/>
          <p:cNvPicPr/>
          <p:nvPr/>
        </p:nvPicPr>
        <p:blipFill rotWithShape="1">
          <a:blip r:embed="rId2"/>
          <a:srcRect l="11325" t="19648" r="11803" b="4310"/>
          <a:stretch/>
        </p:blipFill>
        <p:spPr bwMode="auto">
          <a:xfrm>
            <a:off x="251520" y="1340768"/>
            <a:ext cx="6616005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3635896" y="3573016"/>
            <a:ext cx="3600400" cy="4320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699792" y="4005064"/>
            <a:ext cx="453650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555776" y="4005064"/>
            <a:ext cx="4680520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5508104" y="4797152"/>
            <a:ext cx="1872208" cy="21602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Comment faire sa demande d’orientation après la 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3</a:t>
            </a:r>
            <a:r>
              <a:rPr lang="fr-FR" sz="3200" b="1" baseline="30000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ème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 </a:t>
            </a:r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r>
              <a:rPr lang="fr-FR" sz="1800" dirty="0" smtClean="0"/>
              <a:t>Vous pouvez</a:t>
            </a:r>
          </a:p>
          <a:p>
            <a:pPr marL="0" indent="0" algn="r">
              <a:buNone/>
            </a:pPr>
            <a:r>
              <a:rPr lang="fr-FR" sz="1800" dirty="0" smtClean="0"/>
              <a:t>Ajouter</a:t>
            </a:r>
          </a:p>
          <a:p>
            <a:pPr marL="0" indent="0" algn="r">
              <a:buNone/>
            </a:pPr>
            <a:r>
              <a:rPr lang="fr-FR" sz="1800" dirty="0" smtClean="0"/>
              <a:t>d’autre vœux.</a:t>
            </a:r>
          </a:p>
          <a:p>
            <a:pPr marL="0" indent="0" algn="r">
              <a:buNone/>
            </a:pPr>
            <a:r>
              <a:rPr lang="fr-FR" sz="1800" dirty="0" smtClean="0"/>
              <a:t>L’ordre  des vœux</a:t>
            </a:r>
          </a:p>
          <a:p>
            <a:pPr marL="0" indent="0" algn="r">
              <a:buNone/>
            </a:pPr>
            <a:r>
              <a:rPr lang="fr-FR" sz="1800" dirty="0" smtClean="0"/>
              <a:t>(rang 1, 2 et 3)</a:t>
            </a:r>
          </a:p>
          <a:p>
            <a:pPr marL="0" indent="0" algn="r">
              <a:buNone/>
            </a:pPr>
            <a:r>
              <a:rPr lang="fr-FR" sz="1800" dirty="0" smtClean="0"/>
              <a:t>indique  votre</a:t>
            </a:r>
          </a:p>
          <a:p>
            <a:pPr marL="0" indent="0" algn="r">
              <a:buNone/>
            </a:pPr>
            <a:r>
              <a:rPr lang="fr-FR" sz="1800" dirty="0" smtClean="0"/>
              <a:t>préférence</a:t>
            </a:r>
          </a:p>
          <a:p>
            <a:pPr marL="0" indent="0" algn="r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		N’oubliez pas de valider </a:t>
            </a:r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1800" dirty="0" smtClean="0"/>
          </a:p>
        </p:txBody>
      </p:sp>
      <p:pic>
        <p:nvPicPr>
          <p:cNvPr id="9" name="Image 8"/>
          <p:cNvPicPr/>
          <p:nvPr/>
        </p:nvPicPr>
        <p:blipFill rotWithShape="1">
          <a:blip r:embed="rId2"/>
          <a:srcRect l="10686" t="19138" r="12122" b="3545"/>
          <a:stretch/>
        </p:blipFill>
        <p:spPr bwMode="auto">
          <a:xfrm>
            <a:off x="395536" y="1268760"/>
            <a:ext cx="6336704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4932040" y="3789040"/>
            <a:ext cx="2376264" cy="129614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788024" y="5805264"/>
            <a:ext cx="504056" cy="21602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5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Comment faire sa demande d’orientation après la 3</a:t>
            </a:r>
            <a:r>
              <a:rPr lang="fr-FR" baseline="30000" dirty="0"/>
              <a:t>ème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r">
              <a:buNone/>
            </a:pPr>
            <a:r>
              <a:rPr lang="fr-FR" sz="1800" b="1" dirty="0" smtClean="0">
                <a:latin typeface="Arial Narrow" pitchFamily="34" charset="0"/>
              </a:rPr>
              <a:t>Un dernier message</a:t>
            </a:r>
          </a:p>
          <a:p>
            <a:pPr marL="0" indent="0" algn="r">
              <a:buNone/>
            </a:pPr>
            <a:r>
              <a:rPr lang="fr-FR" sz="1800" b="1" dirty="0" smtClean="0">
                <a:latin typeface="Arial Narrow" pitchFamily="34" charset="0"/>
              </a:rPr>
              <a:t>Vous indique que vos</a:t>
            </a:r>
          </a:p>
          <a:p>
            <a:pPr marL="0" indent="0" algn="r">
              <a:buNone/>
            </a:pPr>
            <a:r>
              <a:rPr lang="fr-FR" sz="1800" b="1" dirty="0" smtClean="0">
                <a:latin typeface="Arial Narrow" pitchFamily="34" charset="0"/>
              </a:rPr>
              <a:t>Vœux ont été validés</a:t>
            </a:r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r>
              <a:rPr lang="fr-FR" sz="1800" b="1" dirty="0" smtClean="0">
                <a:latin typeface="Arial Narrow" pitchFamily="34" charset="0"/>
              </a:rPr>
              <a:t>Vous pouvez toujours</a:t>
            </a:r>
          </a:p>
          <a:p>
            <a:pPr marL="0" indent="0" algn="r">
              <a:buNone/>
            </a:pPr>
            <a:r>
              <a:rPr lang="fr-FR" sz="1800" b="1" dirty="0">
                <a:latin typeface="Arial Narrow" pitchFamily="34" charset="0"/>
              </a:rPr>
              <a:t>l</a:t>
            </a:r>
            <a:r>
              <a:rPr lang="fr-FR" sz="1800" b="1" dirty="0" smtClean="0">
                <a:latin typeface="Arial Narrow" pitchFamily="34" charset="0"/>
              </a:rPr>
              <a:t>es modifier ou</a:t>
            </a:r>
          </a:p>
          <a:p>
            <a:pPr marL="0" indent="0" algn="r">
              <a:buNone/>
            </a:pPr>
            <a:r>
              <a:rPr lang="fr-FR" sz="1800" b="1" dirty="0" smtClean="0">
                <a:latin typeface="Arial Narrow" pitchFamily="34" charset="0"/>
              </a:rPr>
              <a:t>en ajouter jusqu’à la</a:t>
            </a:r>
          </a:p>
          <a:p>
            <a:pPr marL="0" indent="0" algn="r">
              <a:buNone/>
            </a:pPr>
            <a:r>
              <a:rPr lang="fr-FR" sz="1800" b="1" dirty="0" smtClean="0">
                <a:latin typeface="Arial Narrow" pitchFamily="34" charset="0"/>
              </a:rPr>
              <a:t>fermeture du SLO</a:t>
            </a:r>
          </a:p>
          <a:p>
            <a:pPr marL="0" indent="0" algn="r">
              <a:buNone/>
            </a:pPr>
            <a:r>
              <a:rPr lang="fr-FR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 06/03/22</a:t>
            </a:r>
            <a:r>
              <a:rPr lang="fr-FR" sz="1800" b="1" dirty="0" smtClean="0">
                <a:latin typeface="Arial Narrow" pitchFamily="34" charset="0"/>
              </a:rPr>
              <a:t>. </a:t>
            </a:r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1800" dirty="0" smtClean="0"/>
          </a:p>
        </p:txBody>
      </p:sp>
      <p:pic>
        <p:nvPicPr>
          <p:cNvPr id="7" name="Image 6"/>
          <p:cNvPicPr/>
          <p:nvPr/>
        </p:nvPicPr>
        <p:blipFill rotWithShape="1">
          <a:blip r:embed="rId2"/>
          <a:srcRect l="10207" t="19648" r="11962" b="12220"/>
          <a:stretch/>
        </p:blipFill>
        <p:spPr bwMode="auto">
          <a:xfrm>
            <a:off x="251520" y="1340768"/>
            <a:ext cx="6088360" cy="4896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>
            <a:off x="3851920" y="2132856"/>
            <a:ext cx="2664296" cy="64807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644008" y="4725144"/>
            <a:ext cx="1695872" cy="57606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80" y="5566359"/>
            <a:ext cx="670952" cy="67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5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25"/>
          <p:cNvSpPr txBox="1">
            <a:spLocks noChangeArrowheads="1"/>
          </p:cNvSpPr>
          <p:nvPr/>
        </p:nvSpPr>
        <p:spPr bwMode="auto">
          <a:xfrm>
            <a:off x="251519" y="1124744"/>
            <a:ext cx="685286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 l’issue de cette saisie, vous devriez recevoir le message suivant (par mail) :</a:t>
            </a:r>
            <a:endParaRPr kumimoji="0" lang="fr-FR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05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Attention ! Ce mail peut arriver avec un délai de 48h environ…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8" y="1692209"/>
            <a:ext cx="9036495" cy="462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57200" y="188640"/>
            <a:ext cx="8229600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Réception d’un courriel</a:t>
            </a:r>
            <a:endParaRPr lang="fr-FR" sz="3200" b="1" dirty="0">
              <a:solidFill>
                <a:schemeClr val="bg1"/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089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8885740" cy="184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" y="2228067"/>
            <a:ext cx="8976320" cy="100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74256" y="1600615"/>
            <a:ext cx="8811484" cy="763284"/>
            <a:chOff x="80996" y="1674467"/>
            <a:chExt cx="8811484" cy="76328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674467"/>
              <a:ext cx="8424936" cy="763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6" y="1674467"/>
              <a:ext cx="393288" cy="307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6" y="3356992"/>
            <a:ext cx="76104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57200" y="188640"/>
            <a:ext cx="8229600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Divers compléments d’informations</a:t>
            </a:r>
            <a:endParaRPr lang="fr-FR" sz="3200" b="1" dirty="0">
              <a:solidFill>
                <a:schemeClr val="bg1"/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0" y="3334613"/>
            <a:ext cx="300960" cy="21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8354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Après les conseils de classe du 2</a:t>
            </a:r>
            <a:r>
              <a:rPr lang="fr-FR" sz="3200" b="1" baseline="30000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ème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trimestre =&gt; </a:t>
            </a:r>
            <a:r>
              <a:rPr lang="fr-F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Lucida Sans Unicode" pitchFamily="34"/>
                <a:cs typeface="Arial" pitchFamily="34" charset="0"/>
              </a:rPr>
              <a:t>à partir du 11 mars 2022</a:t>
            </a:r>
            <a:endParaRPr lang="fr-F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87849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" y="2305762"/>
            <a:ext cx="8688784" cy="437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1763688" y="6093296"/>
            <a:ext cx="936104" cy="720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9552" y="590863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Arial Narrow" pitchFamily="34" charset="0"/>
              </a:rPr>
              <a:t>Cliquez ici</a:t>
            </a:r>
          </a:p>
        </p:txBody>
      </p:sp>
    </p:spTree>
    <p:extLst>
      <p:ext uri="{BB962C8B-B14F-4D97-AF65-F5344CB8AC3E}">
        <p14:creationId xmlns:p14="http://schemas.microsoft.com/office/powerpoint/2010/main" val="31278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88640"/>
            <a:ext cx="8856984" cy="665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60" y="1268760"/>
            <a:ext cx="454928" cy="45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5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767"/>
            <a:ext cx="8505408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5805264"/>
            <a:ext cx="5400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7544" y="6125708"/>
            <a:ext cx="5400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Fin du processus d’accusé de réception</a:t>
            </a:r>
            <a:b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</a:b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=&gt; pour la fin mars – début avril 2022</a:t>
            </a:r>
            <a:endParaRPr lang="fr-FR" sz="3200" b="1" dirty="0">
              <a:solidFill>
                <a:schemeClr val="bg1"/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228600" y="1216026"/>
            <a:ext cx="8686800" cy="51820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42900" marR="0" lvl="0" indent="-34290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500" b="1" i="0" u="none" strike="noStrike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</a:t>
            </a:r>
            <a:r>
              <a:rPr lang="fr-FR" sz="3200" b="1" i="0" u="none" strike="noStrike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</a:t>
            </a:r>
            <a:r>
              <a:rPr lang="fr-FR" sz="2800" b="1" i="0" u="none" strike="noStrike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L</a:t>
            </a:r>
            <a:r>
              <a:rPr lang="fr-FR" sz="2800" b="1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a réflexion sur le projet d’orientation de votre enfant </a:t>
            </a:r>
            <a:r>
              <a:rPr lang="fr-FR" sz="2800" b="1" i="0" u="none" strike="noStrike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=&gt; réflexion et sollicitation de </a:t>
            </a:r>
            <a:r>
              <a:rPr lang="fr-FR" sz="2800" b="1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multiples interlocuteurs si nécessaire.</a:t>
            </a:r>
          </a:p>
          <a:p>
            <a:pPr marR="0" lvl="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  <a:p>
            <a:pPr marL="342900" marR="0" lvl="0" indent="-34290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500" b="1" i="0" u="none" strike="noStrike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Il y a </a:t>
            </a:r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4</a:t>
            </a:r>
            <a:r>
              <a:rPr lang="fr-FR" sz="2500" b="1" i="0" u="none" strike="noStrike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grandes phases :</a:t>
            </a:r>
          </a:p>
          <a:p>
            <a:pPr marR="0" lvl="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100" dirty="0">
              <a:solidFill>
                <a:srgbClr val="FF9900"/>
              </a:solidFill>
              <a:latin typeface="Comic Sans MS" pitchFamily="66"/>
              <a:ea typeface="Lucida Sans Unicode" pitchFamily="34"/>
              <a:cs typeface="Lucida Sans Unicode" pitchFamily="34"/>
            </a:endParaRPr>
          </a:p>
          <a:p>
            <a:pPr marR="0" lvl="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100" dirty="0">
              <a:solidFill>
                <a:srgbClr val="FF9900"/>
              </a:solidFill>
              <a:latin typeface="Comic Sans MS" pitchFamily="66"/>
              <a:ea typeface="Lucida Sans Unicode" pitchFamily="34"/>
              <a:cs typeface="Lucida Sans Unicode" pitchFamily="34"/>
            </a:endParaRPr>
          </a:p>
          <a:p>
            <a:pPr marR="0" lvl="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100" dirty="0">
              <a:solidFill>
                <a:srgbClr val="FF9900"/>
              </a:solidFill>
              <a:latin typeface="Comic Sans MS" pitchFamily="66"/>
              <a:ea typeface="Lucida Sans Unicode" pitchFamily="34"/>
              <a:cs typeface="Lucida Sans Unicode" pitchFamily="34"/>
            </a:endParaRPr>
          </a:p>
          <a:p>
            <a:pPr marR="0" lvl="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100" dirty="0">
              <a:solidFill>
                <a:srgbClr val="FF9900"/>
              </a:solidFill>
              <a:latin typeface="Comic Sans MS" pitchFamily="66"/>
              <a:ea typeface="Lucida Sans Unicode" pitchFamily="34"/>
              <a:cs typeface="Lucida Sans Unicode" pitchFamily="34"/>
            </a:endParaRPr>
          </a:p>
          <a:p>
            <a:pPr marR="0" lvl="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100" dirty="0">
              <a:solidFill>
                <a:srgbClr val="FF9900"/>
              </a:solidFill>
              <a:latin typeface="Comic Sans MS" pitchFamily="66"/>
              <a:ea typeface="Lucida Sans Unicode" pitchFamily="34"/>
              <a:cs typeface="Lucida Sans Unicode" pitchFamily="34"/>
            </a:endParaRPr>
          </a:p>
          <a:p>
            <a:pPr marR="0" lvl="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100" dirty="0">
              <a:solidFill>
                <a:srgbClr val="FF9900"/>
              </a:solidFill>
              <a:latin typeface="Comic Sans MS" pitchFamily="66"/>
              <a:ea typeface="Lucida Sans Unicode" pitchFamily="34"/>
              <a:cs typeface="Lucida Sans Unicode" pitchFamily="34"/>
            </a:endParaRPr>
          </a:p>
          <a:p>
            <a:pPr marL="342900" marR="0" lvl="0" indent="-34290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500" b="1" i="0" u="none" strike="noStrike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Un accompagnement</a:t>
            </a:r>
            <a:r>
              <a:rPr lang="fr-FR" sz="2500" b="1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par le collège </a:t>
            </a:r>
            <a:r>
              <a:rPr lang="fr-FR" sz="2500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(</a:t>
            </a:r>
            <a:r>
              <a:rPr lang="fr-FR" sz="2500" i="0" u="none" strike="noStrike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PsyEn</a:t>
            </a:r>
            <a:r>
              <a:rPr lang="fr-FR" sz="2500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, Professeur Principal, Secrétariat, chef d’établissement…) </a:t>
            </a:r>
            <a:r>
              <a:rPr lang="fr-FR" sz="2500" b="1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et des guide Pas à pas </a:t>
            </a:r>
            <a:r>
              <a:rPr lang="fr-FR" sz="2500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(voir après).</a:t>
            </a:r>
            <a:endParaRPr lang="fr-FR" sz="2500" i="0" u="none" strike="noStrike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  <p:sp>
        <p:nvSpPr>
          <p:cNvPr id="3" name="Text Box 2"/>
          <p:cNvSpPr/>
          <p:nvPr/>
        </p:nvSpPr>
        <p:spPr>
          <a:xfrm>
            <a:off x="1619672" y="260648"/>
            <a:ext cx="8000999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Le Service Orientation en Ligne</a:t>
            </a:r>
            <a:endParaRPr lang="fr-FR" sz="3200" b="1" i="0" u="none" strike="noStrike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61788" y="3789039"/>
            <a:ext cx="8524237" cy="1185311"/>
            <a:chOff x="309881" y="3212976"/>
            <a:chExt cx="8524237" cy="151216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A918678-9E28-447B-8AD4-CEE4A1483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881" y="3212976"/>
              <a:ext cx="8524237" cy="1512168"/>
            </a:xfrm>
            <a:prstGeom prst="rect">
              <a:avLst/>
            </a:prstGeom>
          </p:spPr>
        </p:pic>
        <p:sp>
          <p:nvSpPr>
            <p:cNvPr id="5" name="Flèche droite 4"/>
            <p:cNvSpPr/>
            <p:nvPr/>
          </p:nvSpPr>
          <p:spPr>
            <a:xfrm>
              <a:off x="2267744" y="3807056"/>
              <a:ext cx="432048" cy="1620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4355976" y="3824432"/>
              <a:ext cx="432048" cy="1620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droite 7"/>
            <p:cNvSpPr/>
            <p:nvPr/>
          </p:nvSpPr>
          <p:spPr>
            <a:xfrm>
              <a:off x="6516216" y="3797452"/>
              <a:ext cx="432048" cy="1620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32412" y="3277517"/>
            <a:ext cx="841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Familles                   Collège                    familles                   Collège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68762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985317" y="240639"/>
            <a:ext cx="8000999" cy="1335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200" b="1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SLO =&gt; Phases 3 et 4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200" b="1" dirty="0" smtClean="0">
                <a:solidFill>
                  <a:srgbClr val="C00000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 Du 4/04 au 19/05/22</a:t>
            </a:r>
            <a:endParaRPr lang="fr-FR" sz="3200" b="1" i="0" u="none" strike="noStrike" baseline="0" dirty="0">
              <a:ln>
                <a:noFill/>
              </a:ln>
              <a:solidFill>
                <a:srgbClr val="C00000"/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048671"/>
            <a:ext cx="454928" cy="45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/>
          <p:cNvSpPr/>
          <p:nvPr/>
        </p:nvSpPr>
        <p:spPr>
          <a:xfrm flipH="1">
            <a:off x="7469008" y="3157756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07891" y="3063528"/>
            <a:ext cx="6592153" cy="476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Box 2"/>
          <p:cNvSpPr/>
          <p:nvPr/>
        </p:nvSpPr>
        <p:spPr>
          <a:xfrm>
            <a:off x="199101" y="5254828"/>
            <a:ext cx="8621372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Nous</a:t>
            </a:r>
            <a:r>
              <a:rPr lang="fr-FR" sz="2000" b="1" i="0" u="none" strike="noStrike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</a:t>
            </a:r>
            <a:r>
              <a:rPr lang="fr-FR" sz="2000" b="1" i="0" u="none" strike="noStrike" dirty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avons </a:t>
            </a:r>
            <a:r>
              <a:rPr lang="fr-FR" sz="2000" b="1" i="0" u="none" strike="noStrike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un plus </a:t>
            </a:r>
            <a:r>
              <a:rPr lang="fr-FR" sz="2000" b="1" i="0" u="none" strike="noStrike" dirty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de temps et nous en reparlerons </a:t>
            </a:r>
            <a:r>
              <a:rPr lang="fr-FR" sz="2000" b="1" i="0" u="none" strike="noStrike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ultérieurement.</a:t>
            </a:r>
            <a:endParaRPr lang="fr-FR" sz="2000" b="1" i="0" u="none" strike="noStrike" baseline="0" dirty="0">
              <a:ln>
                <a:noFill/>
              </a:ln>
              <a:solidFill>
                <a:srgbClr val="C00000"/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45" y="1645144"/>
            <a:ext cx="8821271" cy="35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231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985317" y="240639"/>
            <a:ext cx="8000999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200" b="1" i="0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L’ultime phase du SLO</a:t>
            </a:r>
            <a:endParaRPr lang="fr-FR" sz="3200" b="1" i="0" u="none" strike="noStrike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1" y="1988840"/>
            <a:ext cx="837780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8273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5805264"/>
            <a:ext cx="5400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7544" y="6125708"/>
            <a:ext cx="5400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Pour résumer le processus SLO</a:t>
            </a:r>
            <a:endParaRPr lang="fr-FR" sz="3200" b="1" dirty="0">
              <a:solidFill>
                <a:schemeClr val="bg1"/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  <p:sp>
        <p:nvSpPr>
          <p:cNvPr id="6" name="Text Box 1"/>
          <p:cNvSpPr/>
          <p:nvPr/>
        </p:nvSpPr>
        <p:spPr>
          <a:xfrm>
            <a:off x="234816" y="4437112"/>
            <a:ext cx="8686800" cy="22053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42900" marR="0" lvl="0" indent="-34290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500" b="1" i="0" u="none" strike="noStrike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Accompagnement</a:t>
            </a:r>
            <a:r>
              <a:rPr lang="fr-FR" sz="2500" b="1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</a:t>
            </a:r>
            <a:r>
              <a:rPr lang="fr-FR" sz="2500" b="1" i="0" u="none" strike="noStrike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des familles par </a:t>
            </a:r>
            <a:r>
              <a:rPr lang="fr-FR" sz="2500" b="1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des </a:t>
            </a:r>
            <a:r>
              <a:rPr lang="fr-FR" sz="2500" b="1" i="0" u="none" strike="noStrike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courriers, ce diaporama </a:t>
            </a:r>
            <a:r>
              <a:rPr lang="fr-FR" sz="2500" b="1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et </a:t>
            </a:r>
            <a:r>
              <a:rPr lang="fr-FR" sz="2500" b="1" i="0" u="none" strike="noStrike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des guides </a:t>
            </a:r>
            <a:r>
              <a:rPr lang="fr-FR" sz="2500" b="1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« pas à pas </a:t>
            </a:r>
            <a:r>
              <a:rPr lang="fr-FR" sz="2500" b="1" i="0" u="none" strike="noStrike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» qui vous seront envoyés au fur et à mesure du calendrier,</a:t>
            </a:r>
            <a:endParaRPr lang="fr-FR" sz="2500" b="1" i="0" u="none" strike="noStrike" dirty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  <a:p>
            <a:pPr marL="342900" marR="0" lvl="0" indent="-342900" algn="l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500" b="1" i="0" u="none" strike="noStrike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</a:t>
            </a:r>
            <a:r>
              <a:rPr lang="fr-FR" sz="2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Un accompagnement par le collège </a:t>
            </a:r>
            <a:r>
              <a:rPr lang="fr-FR" sz="25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(</a:t>
            </a:r>
            <a:r>
              <a:rPr lang="fr-FR" sz="25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PsyEn</a:t>
            </a:r>
            <a:r>
              <a:rPr lang="fr-FR" sz="25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, Professeur Principal, Secrétariat, chef d’établissement</a:t>
            </a:r>
            <a:r>
              <a:rPr lang="fr-FR" sz="2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…)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34816" y="2285284"/>
            <a:ext cx="8524237" cy="1512168"/>
            <a:chOff x="309881" y="3212976"/>
            <a:chExt cx="8524237" cy="151216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918678-9E28-447B-8AD4-CEE4A1483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881" y="3212976"/>
              <a:ext cx="8524237" cy="1512168"/>
            </a:xfrm>
            <a:prstGeom prst="rect">
              <a:avLst/>
            </a:prstGeom>
          </p:spPr>
        </p:pic>
        <p:sp>
          <p:nvSpPr>
            <p:cNvPr id="11" name="Flèche droite 10"/>
            <p:cNvSpPr/>
            <p:nvPr/>
          </p:nvSpPr>
          <p:spPr>
            <a:xfrm>
              <a:off x="2267744" y="3807056"/>
              <a:ext cx="432048" cy="1620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4355976" y="3824432"/>
              <a:ext cx="432048" cy="1620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droite 12"/>
            <p:cNvSpPr/>
            <p:nvPr/>
          </p:nvSpPr>
          <p:spPr>
            <a:xfrm>
              <a:off x="6516216" y="3797452"/>
              <a:ext cx="432048" cy="1620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93872" y="3824684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Arial Narrow" pitchFamily="34" charset="0"/>
              </a:rPr>
              <a:t>Du 24/01 au 07/03</a:t>
            </a:r>
            <a:endParaRPr lang="fr-FR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55776" y="382468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Arial Narrow" pitchFamily="34" charset="0"/>
              </a:rPr>
              <a:t>Du 18/03 au 04/04 </a:t>
            </a:r>
            <a:endParaRPr lang="fr-FR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64009" y="3839368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Arial Narrow" pitchFamily="34" charset="0"/>
              </a:rPr>
              <a:t>Du 04/04 au 19/05 </a:t>
            </a:r>
            <a:endParaRPr lang="fr-FR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90889" y="3807636"/>
            <a:ext cx="190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Arial Narrow" pitchFamily="34" charset="0"/>
              </a:rPr>
              <a:t>Du 25/05 à fin juin  </a:t>
            </a:r>
            <a:endParaRPr lang="fr-FR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/>
          <p:nvPr/>
        </p:nvSpPr>
        <p:spPr>
          <a:xfrm>
            <a:off x="1072311" y="260648"/>
            <a:ext cx="8000999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200" b="1" i="0" u="none" strike="noStrike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Votre compte </a:t>
            </a:r>
            <a:r>
              <a:rPr lang="fr-FR" sz="3200" b="1" i="0" u="none" strike="noStrike" baseline="0" dirty="0" err="1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Educonnect</a:t>
            </a:r>
            <a:endParaRPr lang="fr-FR" sz="3200" b="1" i="0" u="none" strike="noStrike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4" y="6285357"/>
            <a:ext cx="16922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2E6921-66EE-414A-9146-6D4D0F090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77" y="1001888"/>
            <a:ext cx="8770071" cy="565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954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9264E48-719D-42AE-BB37-FE72229361EE}"/>
              </a:ext>
            </a:extLst>
          </p:cNvPr>
          <p:cNvSpPr/>
          <p:nvPr/>
        </p:nvSpPr>
        <p:spPr>
          <a:xfrm>
            <a:off x="1619672" y="260648"/>
            <a:ext cx="8000999" cy="1335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SLO =&gt; Les </a:t>
            </a:r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phases 1 et 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2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200" b="1" i="0" u="none" strike="noStrike" baseline="0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Du 24/01</a:t>
            </a:r>
            <a:r>
              <a:rPr lang="fr-FR" sz="3200" b="1" i="0" u="none" strike="noStrike" dirty="0" smtClean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à début Avril 22</a:t>
            </a:r>
            <a:endParaRPr lang="fr-FR" sz="3200" b="1" i="0" u="none" strike="noStrike" baseline="0" dirty="0">
              <a:ln>
                <a:noFill/>
              </a:ln>
              <a:solidFill>
                <a:srgbClr val="C00000"/>
              </a:solidFill>
              <a:latin typeface="Arial" pitchFamily="34" charset="0"/>
              <a:ea typeface="Lucida Sans Unicode" pitchFamily="34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2856"/>
            <a:ext cx="8606118" cy="28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459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Comment faire sa demande d’orientation après la 3</a:t>
            </a:r>
            <a:r>
              <a:rPr lang="fr-FR" baseline="30000" dirty="0" smtClean="0"/>
              <a:t>ème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Entre le 24.01.2022 et le 06.03.2022 connectez-vous sur le site du collège Le Pont de </a:t>
            </a:r>
            <a:r>
              <a:rPr lang="fr-FR" sz="1800" dirty="0" err="1" smtClean="0"/>
              <a:t>Moineà</a:t>
            </a:r>
            <a:r>
              <a:rPr lang="fr-FR" sz="1800" dirty="0" smtClean="0"/>
              <a:t> l’aide de vos codes de connexion e-lyco.</a:t>
            </a:r>
          </a:p>
          <a:p>
            <a:endParaRPr lang="fr-FR" sz="1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Si vous avez égaré </a:t>
            </a:r>
          </a:p>
          <a:p>
            <a:pPr marL="0" indent="0">
              <a:buNone/>
            </a:pPr>
            <a:r>
              <a:rPr lang="fr-FR" sz="2000" dirty="0" smtClean="0"/>
              <a:t>vos codes de connexion, </a:t>
            </a:r>
          </a:p>
          <a:p>
            <a:pPr marL="0" indent="0">
              <a:buNone/>
            </a:pPr>
            <a:r>
              <a:rPr lang="fr-FR" sz="2000" dirty="0" smtClean="0"/>
              <a:t>contactez le collège.</a:t>
            </a:r>
            <a:endParaRPr lang="fr-FR" sz="2000" dirty="0"/>
          </a:p>
        </p:txBody>
      </p:sp>
      <p:pic>
        <p:nvPicPr>
          <p:cNvPr id="9" name="Image 8" descr="visuel site collèg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491" y="2152833"/>
            <a:ext cx="4697512" cy="468722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786050" y="2000240"/>
            <a:ext cx="4786346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Comment faire sa demande d’orientation après la 3</a:t>
            </a:r>
            <a:r>
              <a:rPr lang="fr-FR" baseline="30000" dirty="0"/>
              <a:t>ème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83832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Cliquez ici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32948" t="11342" r="33404" b="43451"/>
          <a:stretch/>
        </p:blipFill>
        <p:spPr bwMode="auto">
          <a:xfrm>
            <a:off x="2717800" y="1871662"/>
            <a:ext cx="4590504" cy="3861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2123728" y="3140968"/>
            <a:ext cx="1152128" cy="4320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0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Comment faire sa demande d’orientation après la 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3</a:t>
            </a:r>
            <a:r>
              <a:rPr lang="fr-FR" sz="3200" b="1" baseline="30000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ème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</a:t>
            </a:r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r>
              <a:rPr lang="fr-FR" sz="1800" dirty="0" smtClean="0">
                <a:latin typeface="Arial Narrow" pitchFamily="34" charset="0"/>
              </a:rPr>
              <a:t>Entrez vos identifiants</a:t>
            </a:r>
          </a:p>
          <a:p>
            <a:pPr marL="0" indent="0" algn="r">
              <a:buNone/>
            </a:pPr>
            <a:r>
              <a:rPr lang="fr-FR" sz="1800" dirty="0" smtClean="0">
                <a:latin typeface="Arial Narrow" pitchFamily="34" charset="0"/>
              </a:rPr>
              <a:t>et mots de passe</a:t>
            </a:r>
            <a:endParaRPr lang="fr-FR" sz="1800" dirty="0">
              <a:latin typeface="Arial Narrow" pitchFamily="34" charset="0"/>
            </a:endParaRPr>
          </a:p>
          <a:p>
            <a:pPr marL="0" indent="0" algn="r">
              <a:buNone/>
            </a:pPr>
            <a:r>
              <a:rPr lang="fr-FR" sz="1800" dirty="0">
                <a:latin typeface="Arial Narrow" pitchFamily="34" charset="0"/>
              </a:rPr>
              <a:t>p</a:t>
            </a:r>
            <a:r>
              <a:rPr lang="fr-FR" sz="1800" dirty="0" smtClean="0">
                <a:latin typeface="Arial Narrow" pitchFamily="34" charset="0"/>
              </a:rPr>
              <a:t>uis connectez-vous</a:t>
            </a:r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1800" b="1" dirty="0" smtClean="0">
                <a:latin typeface="Arial Narrow" pitchFamily="34" charset="0"/>
              </a:rPr>
              <a:t>Si vous avez égaré vos codes, </a:t>
            </a:r>
            <a:r>
              <a:rPr lang="fr-FR" sz="1800" b="1" smtClean="0">
                <a:latin typeface="Arial Narrow" pitchFamily="34" charset="0"/>
              </a:rPr>
              <a:t>merci de cliquer </a:t>
            </a:r>
            <a:r>
              <a:rPr lang="fr-FR" sz="1800" b="1" dirty="0" smtClean="0">
                <a:latin typeface="Arial Narrow" pitchFamily="34" charset="0"/>
              </a:rPr>
              <a:t>sur « mot de passe oublié ».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12919" t="17607" r="19936" b="10434"/>
          <a:stretch/>
        </p:blipFill>
        <p:spPr bwMode="auto">
          <a:xfrm>
            <a:off x="539552" y="1700808"/>
            <a:ext cx="5760640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4788024" y="2852936"/>
            <a:ext cx="2016224" cy="1440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5292080" y="2996952"/>
            <a:ext cx="1512168" cy="36004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076056" y="3356992"/>
            <a:ext cx="144016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Comment faire sa demande d’orientation après la 3</a:t>
            </a:r>
            <a:r>
              <a:rPr lang="fr-FR" baseline="30000" dirty="0"/>
              <a:t>ème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 smtClean="0"/>
              <a:t>Cliquez sur « Scolarité Services »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1800" dirty="0" smtClean="0"/>
          </a:p>
        </p:txBody>
      </p:sp>
      <p:cxnSp>
        <p:nvCxnSpPr>
          <p:cNvPr id="7" name="Connecteur droit avec flèche 6"/>
          <p:cNvCxnSpPr/>
          <p:nvPr/>
        </p:nvCxnSpPr>
        <p:spPr>
          <a:xfrm rot="16200000" flipH="1">
            <a:off x="3488745" y="1559927"/>
            <a:ext cx="800638" cy="7943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visuel site collège  connecté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428868"/>
            <a:ext cx="7776000" cy="22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9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Comment faire sa demande d’orientation après la 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3</a:t>
            </a:r>
            <a:r>
              <a:rPr lang="fr-FR" sz="3200" b="1" baseline="30000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ème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  </a:t>
            </a:r>
            <a:r>
              <a:rPr lang="fr-FR" sz="3200" b="1" dirty="0">
                <a:solidFill>
                  <a:schemeClr val="bg1"/>
                </a:solidFill>
                <a:latin typeface="Arial" pitchFamily="34" charset="0"/>
                <a:ea typeface="Lucida Sans Unicode" pitchFamily="34"/>
                <a:cs typeface="Arial" pitchFamily="34" charset="0"/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b="1" dirty="0" smtClean="0">
                <a:latin typeface="Arial Narrow" pitchFamily="34" charset="0"/>
              </a:rPr>
              <a:t>Cliquez sur </a:t>
            </a:r>
          </a:p>
          <a:p>
            <a:pPr marL="0" indent="0" algn="just">
              <a:buNone/>
            </a:pPr>
            <a:r>
              <a:rPr lang="fr-FR" sz="1800" b="1" dirty="0" smtClean="0">
                <a:latin typeface="Arial Narrow" pitchFamily="34" charset="0"/>
              </a:rPr>
              <a:t>« Orientation »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 algn="r">
              <a:buNone/>
            </a:pPr>
            <a:endParaRPr lang="fr-FR" sz="2400" dirty="0" smtClean="0"/>
          </a:p>
          <a:p>
            <a:pPr marL="0" indent="0" algn="r">
              <a:buNone/>
            </a:pPr>
            <a:endParaRPr lang="fr-FR" sz="1800" dirty="0" smtClean="0"/>
          </a:p>
        </p:txBody>
      </p:sp>
      <p:pic>
        <p:nvPicPr>
          <p:cNvPr id="6" name="Image 5"/>
          <p:cNvPicPr/>
          <p:nvPr/>
        </p:nvPicPr>
        <p:blipFill rotWithShape="1">
          <a:blip r:embed="rId2"/>
          <a:srcRect l="9888" t="19138" r="11483" b="16558"/>
          <a:stretch/>
        </p:blipFill>
        <p:spPr bwMode="auto">
          <a:xfrm>
            <a:off x="2164415" y="1628800"/>
            <a:ext cx="6769730" cy="3564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1871700" y="3501008"/>
            <a:ext cx="540060" cy="17107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517" y="2706619"/>
            <a:ext cx="5453956" cy="21991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557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350</TotalTime>
  <Words>500</Words>
  <Application>Microsoft Office PowerPoint</Application>
  <PresentationFormat>Affichage à l'écran (4:3)</PresentationFormat>
  <Paragraphs>237</Paragraphs>
  <Slides>22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  <vt:variant>
        <vt:lpstr>Diaporamas personnalisés</vt:lpstr>
      </vt:variant>
      <vt:variant>
        <vt:i4>4</vt:i4>
      </vt:variant>
    </vt:vector>
  </HeadingPairs>
  <TitlesOfParts>
    <vt:vector size="37" baseType="lpstr">
      <vt:lpstr>Arial</vt:lpstr>
      <vt:lpstr>Arial Narrow</vt:lpstr>
      <vt:lpstr>Candara</vt:lpstr>
      <vt:lpstr>Comic Sans MS</vt:lpstr>
      <vt:lpstr>Lucida Sans Unicode</vt:lpstr>
      <vt:lpstr>华文楷体</vt:lpstr>
      <vt:lpstr>Symbol</vt:lpstr>
      <vt:lpstr>Tahoma</vt:lpstr>
      <vt:lpstr>Times New Roman</vt:lpstr>
      <vt:lpstr>Wingdings</vt:lpstr>
      <vt:lpstr>Vagues</vt:lpstr>
      <vt:lpstr>Présentation PowerPoint</vt:lpstr>
      <vt:lpstr>Présentation PowerPoint</vt:lpstr>
      <vt:lpstr>Présentation PowerPoint</vt:lpstr>
      <vt:lpstr>Présentation PowerPoint</vt:lpstr>
      <vt:lpstr>Comment faire sa demande d’orientation après la 3ème ?</vt:lpstr>
      <vt:lpstr>Comment faire sa demande d’orientation après la 3ème ?</vt:lpstr>
      <vt:lpstr>Comment faire sa demande d’orientation après la 3ème ?</vt:lpstr>
      <vt:lpstr>Comment faire sa demande d’orientation après la 3ème ?</vt:lpstr>
      <vt:lpstr>Comment faire sa demande d’orientation après la 3ème  ?</vt:lpstr>
      <vt:lpstr>Comment faire sa demande d’orientation après la 3ème  ?</vt:lpstr>
      <vt:lpstr>Comment faire sa demande d’orientation après la 3ème  ?</vt:lpstr>
      <vt:lpstr>Comment faire sa demande d’orientation après la 3ème  ?</vt:lpstr>
      <vt:lpstr>Comment faire sa demande d’orientation après la 3ème  ?</vt:lpstr>
      <vt:lpstr>Comment faire sa demande d’orientation après la 3ème ?</vt:lpstr>
      <vt:lpstr>Présentation PowerPoint</vt:lpstr>
      <vt:lpstr>Présentation PowerPoint</vt:lpstr>
      <vt:lpstr>Après les conseils de classe du 2ème trimestre =&gt; à partir du 11 mars 2022</vt:lpstr>
      <vt:lpstr>Présentation PowerPoint</vt:lpstr>
      <vt:lpstr>Fin du processus d’accusé de réception =&gt; pour la fin mars – début avril 2022</vt:lpstr>
      <vt:lpstr>Présentation PowerPoint</vt:lpstr>
      <vt:lpstr>Présentation PowerPoint</vt:lpstr>
      <vt:lpstr>Pour résumer le processus SLO</vt:lpstr>
      <vt:lpstr>Diaporama personnalisé 1</vt:lpstr>
      <vt:lpstr>Diaporama personnalisé 2</vt:lpstr>
      <vt:lpstr>Diaporama personnalisé 3</vt:lpstr>
      <vt:lpstr>Diaporama personnalisé 4</vt:lpstr>
    </vt:vector>
  </TitlesOfParts>
  <Company>Région Pays de Loire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Lycée</dc:creator>
  <cp:lastModifiedBy>princ</cp:lastModifiedBy>
  <cp:revision>651</cp:revision>
  <cp:lastPrinted>2021-02-02T14:08:49Z</cp:lastPrinted>
  <dcterms:created xsi:type="dcterms:W3CDTF">2002-03-01T16:26:52Z</dcterms:created>
  <dcterms:modified xsi:type="dcterms:W3CDTF">2022-01-21T12:13:20Z</dcterms:modified>
</cp:coreProperties>
</file>