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jpeg" ContentType="image/jpeg"/>
  <Override PartName="/ppt/media/image2.jpeg" ContentType="image/jpeg"/>
  <Override PartName="/ppt/media/image3.jpeg" ContentType="image/jpeg"/>
  <Override PartName="/ppt/media/image5.png" ContentType="image/png"/>
  <Override PartName="/ppt/media/image4.png" ContentType="image/png"/>
  <Override PartName="/ppt/media/image6.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fr-FR"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hyperlink" Target="mailto:apelepontdemoine@gmail.com" TargetMode="External"/><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3348000" y="5373360"/>
            <a:ext cx="5650920" cy="1004400"/>
          </a:xfrm>
          <a:prstGeom prst="rect">
            <a:avLst/>
          </a:prstGeom>
          <a:noFill/>
          <a:ln>
            <a:noFill/>
          </a:ln>
        </p:spPr>
        <p:style>
          <a:lnRef idx="0"/>
          <a:fillRef idx="0"/>
          <a:effectRef idx="0"/>
          <a:fontRef idx="minor"/>
        </p:style>
        <p:txBody>
          <a:bodyPr lIns="90000" rIns="90000" tIns="45000" bIns="45000">
            <a:spAutoFit/>
          </a:bodyPr>
          <a:p>
            <a:pPr algn="r">
              <a:lnSpc>
                <a:spcPct val="100000"/>
              </a:lnSpc>
            </a:pPr>
            <a:r>
              <a:rPr b="1" lang="fr-FR" sz="3600" spc="-1" strike="noStrike">
                <a:solidFill>
                  <a:srgbClr val="3f3f3f"/>
                </a:solidFill>
                <a:latin typeface="Arial"/>
                <a:ea typeface="Arial"/>
              </a:rPr>
              <a:t>Présentation de l’APE</a:t>
            </a:r>
            <a:endParaRPr b="0" lang="fr-FR" sz="3600" spc="-1" strike="noStrike">
              <a:latin typeface="Arial"/>
            </a:endParaRPr>
          </a:p>
          <a:p>
            <a:pPr algn="r">
              <a:lnSpc>
                <a:spcPct val="100000"/>
              </a:lnSpc>
            </a:pPr>
            <a:r>
              <a:rPr b="1" lang="fr-FR" sz="2400" spc="-1" strike="noStrike">
                <a:solidFill>
                  <a:srgbClr val="3f3f3f"/>
                </a:solidFill>
                <a:latin typeface="Arial"/>
                <a:ea typeface="Arial"/>
              </a:rPr>
              <a:t>apelepontdemoine@gmail.com</a:t>
            </a:r>
            <a:endParaRPr b="0" lang="fr-FR" sz="2400" spc="-1" strike="noStrike">
              <a:latin typeface="Arial"/>
            </a:endParaRPr>
          </a:p>
        </p:txBody>
      </p:sp>
      <p:pic>
        <p:nvPicPr>
          <p:cNvPr id="115" name="Google Shape;20;p1" descr=""/>
          <p:cNvPicPr/>
          <p:nvPr/>
        </p:nvPicPr>
        <p:blipFill>
          <a:blip r:embed="rId1"/>
          <a:stretch/>
        </p:blipFill>
        <p:spPr>
          <a:xfrm>
            <a:off x="5900400" y="1424880"/>
            <a:ext cx="3003480" cy="169740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0" y="16920"/>
            <a:ext cx="9142920" cy="106848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1" lang="fr-FR" sz="4000" spc="-1" strike="noStrike">
                <a:solidFill>
                  <a:srgbClr val="3f3f3f"/>
                </a:solidFill>
                <a:latin typeface="Arial"/>
                <a:ea typeface="Arial"/>
              </a:rPr>
              <a:t> </a:t>
            </a:r>
            <a:r>
              <a:rPr b="1" lang="fr-FR" sz="4000" spc="-1" strike="noStrike">
                <a:solidFill>
                  <a:srgbClr val="3f3f3f"/>
                </a:solidFill>
                <a:latin typeface="Arial"/>
                <a:ea typeface="Arial"/>
              </a:rPr>
              <a:t>Qu'est-ce que l'APE ? </a:t>
            </a:r>
            <a:endParaRPr b="0" lang="fr-FR" sz="4000" spc="-1" strike="noStrike">
              <a:latin typeface="Arial"/>
            </a:endParaRPr>
          </a:p>
        </p:txBody>
      </p:sp>
      <p:sp>
        <p:nvSpPr>
          <p:cNvPr id="117" name="CustomShape 2"/>
          <p:cNvSpPr/>
          <p:nvPr/>
        </p:nvSpPr>
        <p:spPr>
          <a:xfrm>
            <a:off x="323640" y="2205000"/>
            <a:ext cx="8228520" cy="45972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0" lang="fr-FR" sz="2000" spc="-1" strike="noStrike">
                <a:solidFill>
                  <a:srgbClr val="3f3f3f"/>
                </a:solidFill>
                <a:latin typeface="Arial"/>
                <a:ea typeface="Arial"/>
              </a:rPr>
              <a:t>Son but est de :</a:t>
            </a:r>
            <a:endParaRPr b="0" lang="fr-FR" sz="2000" spc="-1" strike="noStrike">
              <a:latin typeface="Arial"/>
            </a:endParaRPr>
          </a:p>
        </p:txBody>
      </p:sp>
      <p:sp>
        <p:nvSpPr>
          <p:cNvPr id="118" name="CustomShape 3"/>
          <p:cNvSpPr/>
          <p:nvPr/>
        </p:nvSpPr>
        <p:spPr>
          <a:xfrm>
            <a:off x="323640" y="1484640"/>
            <a:ext cx="8228520" cy="430920"/>
          </a:xfrm>
          <a:prstGeom prst="rect">
            <a:avLst/>
          </a:prstGeom>
          <a:noFill/>
          <a:ln>
            <a:noFill/>
          </a:ln>
        </p:spPr>
        <p:style>
          <a:lnRef idx="0"/>
          <a:fillRef idx="0"/>
          <a:effectRef idx="0"/>
          <a:fontRef idx="minor"/>
        </p:style>
        <p:txBody>
          <a:bodyPr lIns="396000" rIns="90000" tIns="45000" bIns="45000">
            <a:noAutofit/>
          </a:bodyPr>
          <a:p>
            <a:pPr>
              <a:lnSpc>
                <a:spcPct val="100000"/>
              </a:lnSpc>
            </a:pPr>
            <a:r>
              <a:rPr b="0" lang="fr-FR" sz="1400" spc="-1" strike="noStrike">
                <a:solidFill>
                  <a:srgbClr val="3f3f3f"/>
                </a:solidFill>
                <a:latin typeface="Malgun Gothic"/>
                <a:ea typeface="Malgun Gothic"/>
              </a:rPr>
              <a:t>L'APE est une association régie par la loi de 1901.</a:t>
            </a:r>
            <a:endParaRPr b="0" lang="fr-FR" sz="1400" spc="-1" strike="noStrike">
              <a:latin typeface="Arial"/>
            </a:endParaRPr>
          </a:p>
        </p:txBody>
      </p:sp>
      <p:sp>
        <p:nvSpPr>
          <p:cNvPr id="119" name="CustomShape 4"/>
          <p:cNvSpPr/>
          <p:nvPr/>
        </p:nvSpPr>
        <p:spPr>
          <a:xfrm>
            <a:off x="312120" y="2781000"/>
            <a:ext cx="8496000" cy="574920"/>
          </a:xfrm>
          <a:prstGeom prst="rect">
            <a:avLst/>
          </a:prstGeom>
          <a:noFill/>
          <a:ln>
            <a:noFill/>
          </a:ln>
        </p:spPr>
        <p:style>
          <a:lnRef idx="0"/>
          <a:fillRef idx="0"/>
          <a:effectRef idx="0"/>
          <a:fontRef idx="minor"/>
        </p:style>
        <p:txBody>
          <a:bodyPr lIns="396000" rIns="90000" tIns="45000" bIns="45000">
            <a:noAutofit/>
          </a:bodyPr>
          <a:p>
            <a:pPr marL="285840" indent="-284760">
              <a:lnSpc>
                <a:spcPct val="100000"/>
              </a:lnSpc>
              <a:buClr>
                <a:srgbClr val="3f3f3f"/>
              </a:buClr>
              <a:buFont typeface="Noto Sans Symbols"/>
              <a:buChar char="✔"/>
            </a:pPr>
            <a:r>
              <a:rPr b="0" lang="fr-FR" sz="1400" spc="-1" strike="noStrike">
                <a:solidFill>
                  <a:srgbClr val="3f3f3f"/>
                </a:solidFill>
                <a:latin typeface="Malgun Gothic"/>
                <a:ea typeface="Malgun Gothic"/>
              </a:rPr>
              <a:t>se concentrer sur les intérêts moraux et matériels de nos enfants pour qu’ils se sentent le     mieux possible au sein du collège.</a:t>
            </a:r>
            <a:br/>
            <a:r>
              <a:rPr b="0" lang="fr-FR" sz="1400" spc="-1" strike="noStrike">
                <a:solidFill>
                  <a:srgbClr val="3f3f3f"/>
                </a:solidFill>
                <a:latin typeface="Malgun Gothic"/>
                <a:ea typeface="Malgun Gothic"/>
              </a:rPr>
              <a:t> </a:t>
            </a:r>
            <a:endParaRPr b="0" lang="fr-FR" sz="1400" spc="-1" strike="noStrike">
              <a:latin typeface="Arial"/>
            </a:endParaRPr>
          </a:p>
        </p:txBody>
      </p:sp>
      <p:sp>
        <p:nvSpPr>
          <p:cNvPr id="120" name="CustomShape 5"/>
          <p:cNvSpPr/>
          <p:nvPr/>
        </p:nvSpPr>
        <p:spPr>
          <a:xfrm>
            <a:off x="312120" y="3830760"/>
            <a:ext cx="8496000" cy="730800"/>
          </a:xfrm>
          <a:prstGeom prst="rect">
            <a:avLst/>
          </a:prstGeom>
          <a:noFill/>
          <a:ln>
            <a:noFill/>
          </a:ln>
        </p:spPr>
        <p:style>
          <a:lnRef idx="0"/>
          <a:fillRef idx="0"/>
          <a:effectRef idx="0"/>
          <a:fontRef idx="minor"/>
        </p:style>
        <p:txBody>
          <a:bodyPr lIns="396000" rIns="90000" tIns="45000" bIns="45000">
            <a:noAutofit/>
          </a:bodyPr>
          <a:p>
            <a:pPr marL="285840" indent="-284760">
              <a:lnSpc>
                <a:spcPct val="100000"/>
              </a:lnSpc>
              <a:buClr>
                <a:srgbClr val="3f3f3f"/>
              </a:buClr>
              <a:buFont typeface="Noto Sans Symbols"/>
              <a:buChar char="✔"/>
            </a:pPr>
            <a:r>
              <a:rPr b="0" lang="fr-FR" sz="1400" spc="-1" strike="noStrike">
                <a:solidFill>
                  <a:srgbClr val="3f3f3f"/>
                </a:solidFill>
                <a:latin typeface="Malgun Gothic"/>
                <a:ea typeface="Malgun Gothic"/>
              </a:rPr>
              <a:t>assurer une liaison permanente entre les parents d’élèves, la direction du collège et les         professeurs dans une atmosphère de confiance réciproque et d’assurer la représentation des   familles lors des conseils d’administration. </a:t>
            </a:r>
            <a:endParaRPr b="0" lang="fr-FR" sz="1400" spc="-1" strike="noStrike">
              <a:latin typeface="Arial"/>
            </a:endParaRPr>
          </a:p>
        </p:txBody>
      </p:sp>
      <p:sp>
        <p:nvSpPr>
          <p:cNvPr id="121" name="CustomShape 6"/>
          <p:cNvSpPr/>
          <p:nvPr/>
        </p:nvSpPr>
        <p:spPr>
          <a:xfrm>
            <a:off x="312120" y="5036760"/>
            <a:ext cx="8496000" cy="509760"/>
          </a:xfrm>
          <a:prstGeom prst="rect">
            <a:avLst/>
          </a:prstGeom>
          <a:noFill/>
          <a:ln>
            <a:noFill/>
          </a:ln>
        </p:spPr>
        <p:style>
          <a:lnRef idx="0"/>
          <a:fillRef idx="0"/>
          <a:effectRef idx="0"/>
          <a:fontRef idx="minor"/>
        </p:style>
        <p:txBody>
          <a:bodyPr lIns="396000" rIns="90000" tIns="45000" bIns="45000">
            <a:noAutofit/>
          </a:bodyPr>
          <a:p>
            <a:pPr marL="285840" indent="-284760">
              <a:lnSpc>
                <a:spcPct val="100000"/>
              </a:lnSpc>
              <a:buClr>
                <a:srgbClr val="3f3f3f"/>
              </a:buClr>
              <a:buFont typeface="Noto Sans Symbols"/>
              <a:buChar char="✔"/>
            </a:pPr>
            <a:r>
              <a:rPr b="0" lang="fr-FR" sz="1400" spc="-1" strike="noStrike">
                <a:solidFill>
                  <a:srgbClr val="3f3f3f"/>
                </a:solidFill>
                <a:latin typeface="Malgun Gothic"/>
                <a:ea typeface="Malgun Gothic"/>
              </a:rPr>
              <a:t>de financer de manière générale une partie des activités scolaires, comme les sorties et les    voyages et ainsi permettre de diminuer le coût supporté par chaque famille.</a:t>
            </a:r>
            <a:br/>
            <a:r>
              <a:rPr b="0" lang="fr-FR" sz="1400" spc="-1" strike="noStrike">
                <a:solidFill>
                  <a:srgbClr val="3f3f3f"/>
                </a:solidFill>
                <a:latin typeface="Malgun Gothic"/>
                <a:ea typeface="Malgun Gothic"/>
              </a:rPr>
              <a:t> </a:t>
            </a:r>
            <a:endParaRPr b="0" lang="fr-FR" sz="1400" spc="-1" strike="noStrike">
              <a:latin typeface="Arial"/>
            </a:endParaRPr>
          </a:p>
        </p:txBody>
      </p:sp>
      <p:sp>
        <p:nvSpPr>
          <p:cNvPr id="122" name="CustomShape 7"/>
          <p:cNvSpPr/>
          <p:nvPr/>
        </p:nvSpPr>
        <p:spPr>
          <a:xfrm>
            <a:off x="312120" y="6021360"/>
            <a:ext cx="8496000" cy="306720"/>
          </a:xfrm>
          <a:prstGeom prst="rect">
            <a:avLst/>
          </a:prstGeom>
          <a:noFill/>
          <a:ln>
            <a:noFill/>
          </a:ln>
        </p:spPr>
        <p:style>
          <a:lnRef idx="0"/>
          <a:fillRef idx="0"/>
          <a:effectRef idx="0"/>
          <a:fontRef idx="minor"/>
        </p:style>
        <p:txBody>
          <a:bodyPr lIns="396000" rIns="90000" tIns="45000" bIns="45000">
            <a:noAutofit/>
          </a:bodyPr>
          <a:p>
            <a:pPr marL="285840" indent="-284760">
              <a:lnSpc>
                <a:spcPct val="100000"/>
              </a:lnSpc>
              <a:buClr>
                <a:srgbClr val="3f3f3f"/>
              </a:buClr>
              <a:buFont typeface="Noto Sans Symbols"/>
              <a:buChar char="✔"/>
            </a:pPr>
            <a:r>
              <a:rPr b="0" lang="fr-FR" sz="1400" spc="-1" strike="noStrike">
                <a:solidFill>
                  <a:srgbClr val="3f3f3f"/>
                </a:solidFill>
                <a:latin typeface="Malgun Gothic"/>
                <a:ea typeface="Malgun Gothic"/>
              </a:rPr>
              <a:t>subventionner du matériel pour le collège.</a:t>
            </a:r>
            <a:endParaRPr b="0" lang="fr-FR" sz="1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0">
                                  <p:stCondLst>
                                    <p:cond delay="0"/>
                                  </p:stCondLst>
                                  <p:childTnLst>
                                    <p:set>
                                      <p:cBhvr>
                                        <p:cTn id="6" dur="1" fill="hold">
                                          <p:stCondLst>
                                            <p:cond delay="0"/>
                                          </p:stCondLst>
                                        </p:cTn>
                                        <p:tgtEl>
                                          <p:spTgt spid="119"/>
                                        </p:tgtEl>
                                        <p:attrNameLst>
                                          <p:attrName>style.visibility</p:attrName>
                                        </p:attrNameLst>
                                      </p:cBhvr>
                                      <p:to>
                                        <p:strVal val="visible"/>
                                      </p:to>
                                    </p:set>
                                    <p:animEffect filter="fade" transition="in">
                                      <p:cBhvr additive="repl">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nodeType="clickEffect" fill="hold" presetClass="entr" presetID="10">
                                  <p:stCondLst>
                                    <p:cond delay="0"/>
                                  </p:stCondLst>
                                  <p:childTnLst>
                                    <p:set>
                                      <p:cBhvr>
                                        <p:cTn id="11" dur="1" fill="hold">
                                          <p:stCondLst>
                                            <p:cond delay="0"/>
                                          </p:stCondLst>
                                        </p:cTn>
                                        <p:tgtEl>
                                          <p:spTgt spid="120"/>
                                        </p:tgtEl>
                                        <p:attrNameLst>
                                          <p:attrName>style.visibility</p:attrName>
                                        </p:attrNameLst>
                                      </p:cBhvr>
                                      <p:to>
                                        <p:strVal val="visible"/>
                                      </p:to>
                                    </p:set>
                                    <p:animEffect filter="fade" transition="in">
                                      <p:cBhvr additive="repl">
                                        <p:cTn id="12" dur="500"/>
                                        <p:tgtEl>
                                          <p:spTgt spid="120"/>
                                        </p:tgtEl>
                                      </p:cBhvr>
                                    </p:animEffec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0">
                                  <p:stCondLst>
                                    <p:cond delay="0"/>
                                  </p:stCondLst>
                                  <p:childTnLst>
                                    <p:set>
                                      <p:cBhvr>
                                        <p:cTn id="16" dur="1" fill="hold">
                                          <p:stCondLst>
                                            <p:cond delay="0"/>
                                          </p:stCondLst>
                                        </p:cTn>
                                        <p:tgtEl>
                                          <p:spTgt spid="121"/>
                                        </p:tgtEl>
                                        <p:attrNameLst>
                                          <p:attrName>style.visibility</p:attrName>
                                        </p:attrNameLst>
                                      </p:cBhvr>
                                      <p:to>
                                        <p:strVal val="visible"/>
                                      </p:to>
                                    </p:set>
                                    <p:animEffect filter="fade" transition="in">
                                      <p:cBhvr additive="repl">
                                        <p:cTn id="17" dur="500"/>
                                        <p:tgtEl>
                                          <p:spTgt spid="121"/>
                                        </p:tgtEl>
                                      </p:cBhvr>
                                    </p:animEffect>
                                  </p:childTnLst>
                                </p:cTn>
                              </p:par>
                            </p:childTnLst>
                          </p:cTn>
                        </p:par>
                      </p:childTnLst>
                    </p:cTn>
                  </p:par>
                  <p:par>
                    <p:cTn id="18" fill="hold">
                      <p:stCondLst>
                        <p:cond delay="indefinite"/>
                      </p:stCondLst>
                      <p:childTnLst>
                        <p:par>
                          <p:cTn id="19" fill="hold">
                            <p:stCondLst>
                              <p:cond delay="0"/>
                            </p:stCondLst>
                            <p:childTnLst>
                              <p:par>
                                <p:cTn id="20" nodeType="clickEffect" fill="hold" presetClass="entr" presetID="10">
                                  <p:stCondLst>
                                    <p:cond delay="0"/>
                                  </p:stCondLst>
                                  <p:childTnLst>
                                    <p:set>
                                      <p:cBhvr>
                                        <p:cTn id="21" dur="1" fill="hold">
                                          <p:stCondLst>
                                            <p:cond delay="0"/>
                                          </p:stCondLst>
                                        </p:cTn>
                                        <p:tgtEl>
                                          <p:spTgt spid="122"/>
                                        </p:tgtEl>
                                        <p:attrNameLst>
                                          <p:attrName>style.visibility</p:attrName>
                                        </p:attrNameLst>
                                      </p:cBhvr>
                                      <p:to>
                                        <p:strVal val="visible"/>
                                      </p:to>
                                    </p:set>
                                    <p:animEffect filter="fade" transition="in">
                                      <p:cBhvr additive="repl">
                                        <p:cTn id="22" dur="5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1619640" y="0"/>
            <a:ext cx="7523280" cy="858240"/>
          </a:xfrm>
          <a:prstGeom prst="rect">
            <a:avLst/>
          </a:prstGeom>
          <a:noFill/>
          <a:ln>
            <a:noFill/>
          </a:ln>
        </p:spPr>
        <p:style>
          <a:lnRef idx="0"/>
          <a:fillRef idx="0"/>
          <a:effectRef idx="0"/>
          <a:fontRef idx="minor"/>
        </p:style>
        <p:txBody>
          <a:bodyPr lIns="90000" rIns="90000" tIns="45000" bIns="45000" anchor="ctr">
            <a:noAutofit/>
          </a:bodyPr>
          <a:p>
            <a:pPr>
              <a:lnSpc>
                <a:spcPct val="100000"/>
              </a:lnSpc>
            </a:pPr>
            <a:r>
              <a:rPr b="1" lang="fr-FR" sz="4000" spc="-1" strike="noStrike">
                <a:solidFill>
                  <a:srgbClr val="3f3f3f"/>
                </a:solidFill>
                <a:latin typeface="Arial"/>
                <a:ea typeface="Arial"/>
              </a:rPr>
              <a:t> </a:t>
            </a:r>
            <a:r>
              <a:rPr b="1" lang="fr-FR" sz="4000" spc="-1" strike="noStrike">
                <a:solidFill>
                  <a:srgbClr val="3f3f3f"/>
                </a:solidFill>
                <a:latin typeface="Arial"/>
                <a:ea typeface="Arial"/>
              </a:rPr>
              <a:t>Rôle de l’APE : </a:t>
            </a:r>
            <a:endParaRPr b="0" lang="fr-FR" sz="4000" spc="-1" strike="noStrike">
              <a:latin typeface="Arial"/>
            </a:endParaRPr>
          </a:p>
        </p:txBody>
      </p:sp>
      <p:sp>
        <p:nvSpPr>
          <p:cNvPr id="124" name="CustomShape 2"/>
          <p:cNvSpPr/>
          <p:nvPr/>
        </p:nvSpPr>
        <p:spPr>
          <a:xfrm>
            <a:off x="1717560" y="859320"/>
            <a:ext cx="6562080" cy="459360"/>
          </a:xfrm>
          <a:prstGeom prst="rect">
            <a:avLst/>
          </a:prstGeom>
          <a:noFill/>
          <a:ln>
            <a:noFill/>
          </a:ln>
        </p:spPr>
        <p:style>
          <a:lnRef idx="0"/>
          <a:fillRef idx="0"/>
          <a:effectRef idx="0"/>
          <a:fontRef idx="minor"/>
        </p:style>
        <p:txBody>
          <a:bodyPr lIns="90000" rIns="90000" tIns="45000" bIns="45000" anchor="ctr">
            <a:noAutofit/>
          </a:bodyPr>
          <a:p>
            <a:pPr marL="630000" indent="-354600">
              <a:lnSpc>
                <a:spcPct val="100000"/>
              </a:lnSpc>
              <a:buClr>
                <a:srgbClr val="3f3f3f"/>
              </a:buClr>
              <a:buFont typeface="Arial"/>
              <a:buChar char="➢"/>
            </a:pPr>
            <a:r>
              <a:rPr b="1" lang="fr-FR" sz="2000" spc="-1" strike="noStrike">
                <a:solidFill>
                  <a:srgbClr val="3f3f3f"/>
                </a:solidFill>
                <a:latin typeface="Malgun Gothic"/>
                <a:ea typeface="Malgun Gothic"/>
              </a:rPr>
              <a:t>Représenter les parents au sein du collège :</a:t>
            </a:r>
            <a:endParaRPr b="0" lang="fr-FR" sz="2000" spc="-1" strike="noStrike">
              <a:latin typeface="Arial"/>
            </a:endParaRPr>
          </a:p>
        </p:txBody>
      </p:sp>
      <p:sp>
        <p:nvSpPr>
          <p:cNvPr id="125" name="CustomShape 3"/>
          <p:cNvSpPr/>
          <p:nvPr/>
        </p:nvSpPr>
        <p:spPr>
          <a:xfrm>
            <a:off x="1681560" y="2638800"/>
            <a:ext cx="7399800" cy="286920"/>
          </a:xfrm>
          <a:prstGeom prst="rect">
            <a:avLst/>
          </a:prstGeom>
          <a:noFill/>
          <a:ln>
            <a:noFill/>
          </a:ln>
        </p:spPr>
        <p:style>
          <a:lnRef idx="0"/>
          <a:fillRef idx="0"/>
          <a:effectRef idx="0"/>
          <a:fontRef idx="minor"/>
        </p:style>
        <p:txBody>
          <a:bodyPr lIns="396000" rIns="90000" tIns="45000" bIns="45000">
            <a:noAutofit/>
          </a:bodyPr>
          <a:p>
            <a:pPr marL="457200" indent="-316440">
              <a:lnSpc>
                <a:spcPct val="100000"/>
              </a:lnSpc>
              <a:buClr>
                <a:srgbClr val="000000"/>
              </a:buClr>
              <a:buFont typeface="Malgun Gothic"/>
              <a:buChar char="❖"/>
            </a:pPr>
            <a:r>
              <a:rPr b="0" lang="fr-FR" sz="1400" spc="-1" strike="noStrike">
                <a:solidFill>
                  <a:srgbClr val="3f3f3f"/>
                </a:solidFill>
                <a:latin typeface="Malgun Gothic"/>
                <a:ea typeface="Malgun Gothic"/>
              </a:rPr>
              <a:t>ainsi  que dans d’autres commissions </a:t>
            </a:r>
            <a:endParaRPr b="0" lang="fr-FR" sz="1400" spc="-1" strike="noStrike">
              <a:latin typeface="Arial"/>
            </a:endParaRPr>
          </a:p>
        </p:txBody>
      </p:sp>
      <p:sp>
        <p:nvSpPr>
          <p:cNvPr id="126" name="CustomShape 4"/>
          <p:cNvSpPr/>
          <p:nvPr/>
        </p:nvSpPr>
        <p:spPr>
          <a:xfrm>
            <a:off x="1717560" y="1260360"/>
            <a:ext cx="6901200" cy="496080"/>
          </a:xfrm>
          <a:prstGeom prst="rect">
            <a:avLst/>
          </a:prstGeom>
          <a:noFill/>
          <a:ln>
            <a:noFill/>
          </a:ln>
        </p:spPr>
        <p:style>
          <a:lnRef idx="0"/>
          <a:fillRef idx="0"/>
          <a:effectRef idx="0"/>
          <a:fontRef idx="minor"/>
        </p:style>
        <p:txBody>
          <a:bodyPr lIns="396000" rIns="90000" tIns="45000" bIns="45000">
            <a:noAutofit/>
          </a:bodyPr>
          <a:p>
            <a:pPr marL="457200" indent="-316440" algn="just">
              <a:lnSpc>
                <a:spcPct val="100000"/>
              </a:lnSpc>
              <a:buClr>
                <a:srgbClr val="000000"/>
              </a:buClr>
              <a:buFont typeface="Malgun Gothic"/>
              <a:buChar char="❖"/>
            </a:pPr>
            <a:r>
              <a:rPr b="0" i="1" lang="fr-FR" sz="1400" spc="-1" strike="noStrike">
                <a:solidFill>
                  <a:srgbClr val="000000"/>
                </a:solidFill>
                <a:latin typeface="Malgun Gothic"/>
                <a:ea typeface="Malgun Gothic"/>
              </a:rPr>
              <a:t>au </a:t>
            </a:r>
            <a:r>
              <a:rPr b="1" i="1" lang="fr-FR" sz="1400" spc="-1" strike="noStrike">
                <a:solidFill>
                  <a:srgbClr val="e36c09"/>
                </a:solidFill>
                <a:latin typeface="Malgun Gothic"/>
                <a:ea typeface="Malgun Gothic"/>
              </a:rPr>
              <a:t>Conseil d’Administration</a:t>
            </a:r>
            <a:r>
              <a:rPr b="0" lang="fr-FR" sz="1400" spc="-1" strike="noStrike">
                <a:solidFill>
                  <a:srgbClr val="e36c09"/>
                </a:solidFill>
                <a:latin typeface="Malgun Gothic"/>
                <a:ea typeface="Malgun Gothic"/>
              </a:rPr>
              <a:t> </a:t>
            </a:r>
            <a:r>
              <a:rPr b="0" lang="fr-FR" sz="1400" spc="-1" strike="noStrike">
                <a:solidFill>
                  <a:srgbClr val="3f3f3f"/>
                </a:solidFill>
                <a:latin typeface="Malgun Gothic"/>
                <a:ea typeface="Malgun Gothic"/>
              </a:rPr>
              <a:t>où sont prises les décisions concernant le budget, le règlement intérieur, les projets pédagogiques, l’hygiène, la  santé, la sécurité.</a:t>
            </a:r>
            <a:endParaRPr b="0" lang="fr-FR" sz="1400" spc="-1" strike="noStrike">
              <a:latin typeface="Arial"/>
            </a:endParaRPr>
          </a:p>
        </p:txBody>
      </p:sp>
      <p:sp>
        <p:nvSpPr>
          <p:cNvPr id="127" name="CustomShape 5"/>
          <p:cNvSpPr/>
          <p:nvPr/>
        </p:nvSpPr>
        <p:spPr>
          <a:xfrm>
            <a:off x="1717560" y="2040480"/>
            <a:ext cx="7327800" cy="496080"/>
          </a:xfrm>
          <a:prstGeom prst="rect">
            <a:avLst/>
          </a:prstGeom>
          <a:noFill/>
          <a:ln>
            <a:noFill/>
          </a:ln>
        </p:spPr>
        <p:style>
          <a:lnRef idx="0"/>
          <a:fillRef idx="0"/>
          <a:effectRef idx="0"/>
          <a:fontRef idx="minor"/>
        </p:style>
        <p:txBody>
          <a:bodyPr lIns="396000" rIns="90000" tIns="45000" bIns="45000">
            <a:noAutofit/>
          </a:bodyPr>
          <a:p>
            <a:pPr marL="457200" indent="-316440">
              <a:lnSpc>
                <a:spcPct val="100000"/>
              </a:lnSpc>
              <a:buClr>
                <a:srgbClr val="000000"/>
              </a:buClr>
              <a:buFont typeface="Malgun Gothic"/>
              <a:buChar char="❖"/>
            </a:pPr>
            <a:r>
              <a:rPr b="0" i="1" lang="fr-FR" sz="1400" spc="-1" strike="noStrike">
                <a:solidFill>
                  <a:srgbClr val="3f3f3f"/>
                </a:solidFill>
                <a:latin typeface="Malgun Gothic"/>
                <a:ea typeface="Malgun Gothic"/>
              </a:rPr>
              <a:t>au </a:t>
            </a:r>
            <a:r>
              <a:rPr b="1" i="1" lang="fr-FR" sz="1400" spc="-1" strike="noStrike">
                <a:solidFill>
                  <a:srgbClr val="e36c09"/>
                </a:solidFill>
                <a:latin typeface="Malgun Gothic"/>
                <a:ea typeface="Malgun Gothic"/>
              </a:rPr>
              <a:t>Conseil de Classe</a:t>
            </a:r>
            <a:r>
              <a:rPr b="0" lang="fr-FR" sz="1400" spc="-1" strike="noStrike">
                <a:solidFill>
                  <a:srgbClr val="e36c09"/>
                </a:solidFill>
                <a:latin typeface="Malgun Gothic"/>
                <a:ea typeface="Malgun Gothic"/>
              </a:rPr>
              <a:t> </a:t>
            </a:r>
            <a:r>
              <a:rPr b="0" lang="fr-FR" sz="1400" spc="-1" strike="noStrike">
                <a:solidFill>
                  <a:srgbClr val="3f3f3f"/>
                </a:solidFill>
                <a:latin typeface="Malgun Gothic"/>
                <a:ea typeface="Malgun Gothic"/>
              </a:rPr>
              <a:t>pour suivre une classe et prendre part si besoin aux échanges avec l’équipe éducative</a:t>
            </a:r>
            <a:endParaRPr b="0" lang="fr-FR" sz="1400" spc="-1" strike="noStrike">
              <a:latin typeface="Arial"/>
            </a:endParaRPr>
          </a:p>
        </p:txBody>
      </p:sp>
      <p:sp>
        <p:nvSpPr>
          <p:cNvPr id="128" name="CustomShape 6"/>
          <p:cNvSpPr/>
          <p:nvPr/>
        </p:nvSpPr>
        <p:spPr>
          <a:xfrm>
            <a:off x="1547640" y="3027960"/>
            <a:ext cx="6901200" cy="496080"/>
          </a:xfrm>
          <a:prstGeom prst="rect">
            <a:avLst/>
          </a:prstGeom>
          <a:noFill/>
          <a:ln>
            <a:noFill/>
          </a:ln>
        </p:spPr>
        <p:style>
          <a:lnRef idx="0"/>
          <a:fillRef idx="0"/>
          <a:effectRef idx="0"/>
          <a:fontRef idx="minor"/>
        </p:style>
        <p:txBody>
          <a:bodyPr lIns="396000" rIns="90000" tIns="45000" bIns="45000">
            <a:noAutofit/>
          </a:bodyPr>
          <a:p>
            <a:pPr marL="457200" indent="-354600">
              <a:lnSpc>
                <a:spcPct val="100000"/>
              </a:lnSpc>
              <a:buClr>
                <a:srgbClr val="3f3f3f"/>
              </a:buClr>
              <a:buFont typeface="Malgun Gothic"/>
              <a:buChar char="➢"/>
            </a:pPr>
            <a:r>
              <a:rPr b="1" lang="fr-FR" sz="2000" spc="-1" strike="noStrike">
                <a:solidFill>
                  <a:srgbClr val="3f3f3f"/>
                </a:solidFill>
                <a:latin typeface="Malgun Gothic"/>
                <a:ea typeface="Malgun Gothic"/>
              </a:rPr>
              <a:t>Aider financièrement le collège pour les sorties pédagogiques grâce à des ventes diverses</a:t>
            </a:r>
            <a:endParaRPr b="0" lang="fr-FR" sz="2000" spc="-1" strike="noStrike">
              <a:latin typeface="Arial"/>
            </a:endParaRPr>
          </a:p>
          <a:p>
            <a:pPr marL="457200" algn="just">
              <a:lnSpc>
                <a:spcPct val="100000"/>
              </a:lnSpc>
            </a:pPr>
            <a:r>
              <a:rPr b="0" lang="fr-FR" sz="1400" spc="-1" strike="noStrike">
                <a:solidFill>
                  <a:srgbClr val="3f3f3f"/>
                </a:solidFill>
                <a:latin typeface="Malgun Gothic"/>
                <a:ea typeface="Malgun Gothic"/>
              </a:rPr>
              <a:t>Au cours de l’année scolaire passée aucune action n’a été menée au vu des circonstances sanitaires.</a:t>
            </a:r>
            <a:endParaRPr b="0" lang="fr-FR" sz="1400" spc="-1" strike="noStrike">
              <a:latin typeface="Arial"/>
            </a:endParaRPr>
          </a:p>
          <a:p>
            <a:pPr marL="457200" algn="just">
              <a:lnSpc>
                <a:spcPct val="100000"/>
              </a:lnSpc>
            </a:pPr>
            <a:r>
              <a:rPr b="0" lang="fr-FR" sz="1400" spc="-1" strike="noStrike">
                <a:solidFill>
                  <a:srgbClr val="3f3f3f"/>
                </a:solidFill>
                <a:latin typeface="Malgun Gothic"/>
                <a:ea typeface="Malgun Gothic"/>
              </a:rPr>
              <a:t>L’APE a quand même participé à l’achat de livres pour le CDI à hauteur de 350€ et à la sortie aux Sables d’Olonne pour les élèves des classes de 6ème pour 258€.</a:t>
            </a:r>
            <a:endParaRPr b="0" lang="fr-FR" sz="1400" spc="-1" strike="noStrike">
              <a:latin typeface="Arial"/>
            </a:endParaRPr>
          </a:p>
          <a:p>
            <a:pPr marL="457200" algn="just">
              <a:lnSpc>
                <a:spcPct val="100000"/>
              </a:lnSpc>
            </a:pPr>
            <a:endParaRPr b="0" lang="fr-FR" sz="1400" spc="-1" strike="noStrike">
              <a:latin typeface="Arial"/>
            </a:endParaRPr>
          </a:p>
          <a:p>
            <a:pPr marL="457200" indent="-354600">
              <a:lnSpc>
                <a:spcPct val="100000"/>
              </a:lnSpc>
              <a:buClr>
                <a:srgbClr val="3f3f3f"/>
              </a:buClr>
              <a:buFont typeface="Malgun Gothic"/>
              <a:buChar char="➢"/>
            </a:pPr>
            <a:r>
              <a:rPr b="1" lang="fr-FR" sz="2000" spc="-1" strike="noStrike">
                <a:solidFill>
                  <a:srgbClr val="3f3f3f"/>
                </a:solidFill>
                <a:latin typeface="Malgun Gothic"/>
                <a:ea typeface="Malgun Gothic"/>
              </a:rPr>
              <a:t>Être présent lors des portes-ouvertes du collège</a:t>
            </a:r>
            <a:endParaRPr b="0" lang="fr-FR" sz="2000" spc="-1" strike="noStrike">
              <a:latin typeface="Arial"/>
            </a:endParaRPr>
          </a:p>
          <a:p>
            <a:pPr>
              <a:lnSpc>
                <a:spcPct val="100000"/>
              </a:lnSpc>
            </a:pPr>
            <a:endParaRPr b="0" lang="fr-FR" sz="2000" spc="-1" strike="noStrike">
              <a:latin typeface="Arial"/>
            </a:endParaRPr>
          </a:p>
          <a:p>
            <a:pPr marL="450000" indent="-354600" algn="just">
              <a:lnSpc>
                <a:spcPct val="100000"/>
              </a:lnSpc>
              <a:buClr>
                <a:srgbClr val="3f3f3f"/>
              </a:buClr>
              <a:buFont typeface="Malgun Gothic"/>
              <a:buChar char="➢"/>
            </a:pPr>
            <a:r>
              <a:rPr b="1" lang="fr-FR" sz="2000" spc="-1" strike="noStrike">
                <a:solidFill>
                  <a:srgbClr val="3f3f3f"/>
                </a:solidFill>
                <a:latin typeface="Malgun Gothic"/>
                <a:ea typeface="Malgun Gothic"/>
              </a:rPr>
              <a:t>Etre à l’écoute et agir : </a:t>
            </a:r>
            <a:r>
              <a:rPr b="0" lang="fr-FR" sz="1400" spc="-1" strike="noStrike">
                <a:solidFill>
                  <a:srgbClr val="3f3f3f"/>
                </a:solidFill>
                <a:latin typeface="Malgun Gothic"/>
                <a:ea typeface="Malgun Gothic"/>
              </a:rPr>
              <a:t>L’APE peut apporter son aide aux parents qui rencontrent des problèmes  au sein du collège. Cette mission peut être réalisée uniquement si l’association s’étoffe de membres supplémentaires.</a:t>
            </a:r>
            <a:endParaRPr b="0" lang="fr-FR" sz="1400" spc="-1" strike="noStrike">
              <a:latin typeface="Arial"/>
            </a:endParaRPr>
          </a:p>
          <a:p>
            <a:pPr marL="914400">
              <a:lnSpc>
                <a:spcPct val="100000"/>
              </a:lnSpc>
            </a:pPr>
            <a:endParaRPr b="0" lang="fr-FR" sz="1400" spc="-1" strike="noStrike">
              <a:latin typeface="Arial"/>
            </a:endParaRPr>
          </a:p>
          <a:p>
            <a:pPr marL="914400">
              <a:lnSpc>
                <a:spcPct val="100000"/>
              </a:lnSpc>
            </a:pPr>
            <a:endParaRPr b="0" lang="fr-FR" sz="1400" spc="-1" strike="noStrike">
              <a:latin typeface="Arial"/>
            </a:endParaRPr>
          </a:p>
          <a:p>
            <a:pPr marL="914400">
              <a:lnSpc>
                <a:spcPct val="100000"/>
              </a:lnSpc>
            </a:pPr>
            <a:endParaRPr b="0" lang="fr-FR" sz="14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0">
                                  <p:stCondLst>
                                    <p:cond delay="0"/>
                                  </p:stCondLst>
                                  <p:childTnLst>
                                    <p:set>
                                      <p:cBhvr>
                                        <p:cTn id="28" dur="1" fill="hold">
                                          <p:stCondLst>
                                            <p:cond delay="0"/>
                                          </p:stCondLst>
                                        </p:cTn>
                                        <p:tgtEl>
                                          <p:spTgt spid="126"/>
                                        </p:tgtEl>
                                        <p:attrNameLst>
                                          <p:attrName>style.visibility</p:attrName>
                                        </p:attrNameLst>
                                      </p:cBhvr>
                                      <p:to>
                                        <p:strVal val="visible"/>
                                      </p:to>
                                    </p:set>
                                    <p:animEffect filter="fade" transition="in">
                                      <p:cBhvr additive="repl">
                                        <p:cTn id="29" dur="500"/>
                                        <p:tgtEl>
                                          <p:spTgt spid="126"/>
                                        </p:tgtEl>
                                      </p:cBhvr>
                                    </p:animEffect>
                                  </p:childTnLst>
                                </p:cTn>
                              </p:par>
                            </p:childTnLst>
                          </p:cTn>
                        </p:par>
                      </p:childTnLst>
                    </p:cTn>
                  </p:par>
                  <p:par>
                    <p:cTn id="30" fill="hold">
                      <p:stCondLst>
                        <p:cond delay="indefinite"/>
                      </p:stCondLst>
                      <p:childTnLst>
                        <p:par>
                          <p:cTn id="31" fill="hold">
                            <p:stCondLst>
                              <p:cond delay="0"/>
                            </p:stCondLst>
                            <p:childTnLst>
                              <p:par>
                                <p:cTn id="32" nodeType="clickEffect" fill="hold" presetClass="entr" presetID="10">
                                  <p:stCondLst>
                                    <p:cond delay="0"/>
                                  </p:stCondLst>
                                  <p:childTnLst>
                                    <p:set>
                                      <p:cBhvr>
                                        <p:cTn id="33" dur="1" fill="hold">
                                          <p:stCondLst>
                                            <p:cond delay="0"/>
                                          </p:stCondLst>
                                        </p:cTn>
                                        <p:tgtEl>
                                          <p:spTgt spid="127"/>
                                        </p:tgtEl>
                                        <p:attrNameLst>
                                          <p:attrName>style.visibility</p:attrName>
                                        </p:attrNameLst>
                                      </p:cBhvr>
                                      <p:to>
                                        <p:strVal val="visible"/>
                                      </p:to>
                                    </p:set>
                                    <p:animEffect filter="fade" transition="in">
                                      <p:cBhvr additive="repl">
                                        <p:cTn id="34" dur="500"/>
                                        <p:tgtEl>
                                          <p:spTgt spid="127"/>
                                        </p:tgtEl>
                                      </p:cBhvr>
                                    </p:animEffect>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10">
                                  <p:stCondLst>
                                    <p:cond delay="0"/>
                                  </p:stCondLst>
                                  <p:childTnLst>
                                    <p:set>
                                      <p:cBhvr>
                                        <p:cTn id="38" dur="1" fill="hold">
                                          <p:stCondLst>
                                            <p:cond delay="0"/>
                                          </p:stCondLst>
                                        </p:cTn>
                                        <p:tgtEl>
                                          <p:spTgt spid="125"/>
                                        </p:tgtEl>
                                        <p:attrNameLst>
                                          <p:attrName>style.visibility</p:attrName>
                                        </p:attrNameLst>
                                      </p:cBhvr>
                                      <p:to>
                                        <p:strVal val="visible"/>
                                      </p:to>
                                    </p:set>
                                    <p:animEffect filter="fade" transition="in">
                                      <p:cBhvr additive="repl">
                                        <p:cTn id="39" dur="500"/>
                                        <p:tgtEl>
                                          <p:spTgt spid="125"/>
                                        </p:tgtEl>
                                      </p:cBhvr>
                                    </p:animEffect>
                                  </p:childTnLst>
                                </p:cTn>
                              </p:par>
                            </p:childTnLst>
                          </p:cTn>
                        </p:par>
                      </p:childTnLst>
                    </p:cTn>
                  </p:par>
                  <p:par>
                    <p:cTn id="40" fill="hold">
                      <p:stCondLst>
                        <p:cond delay="indefinite"/>
                      </p:stCondLst>
                      <p:childTnLst>
                        <p:par>
                          <p:cTn id="41" fill="hold">
                            <p:stCondLst>
                              <p:cond delay="0"/>
                            </p:stCondLst>
                            <p:childTnLst>
                              <p:par>
                                <p:cTn id="42" nodeType="clickEffect" fill="hold" presetClass="entr" presetID="10">
                                  <p:stCondLst>
                                    <p:cond delay="0"/>
                                  </p:stCondLst>
                                  <p:childTnLst>
                                    <p:set>
                                      <p:cBhvr>
                                        <p:cTn id="43" dur="1" fill="hold">
                                          <p:stCondLst>
                                            <p:cond delay="0"/>
                                          </p:stCondLst>
                                        </p:cTn>
                                        <p:tgtEl>
                                          <p:spTgt spid="128"/>
                                        </p:tgtEl>
                                        <p:attrNameLst>
                                          <p:attrName>style.visibility</p:attrName>
                                        </p:attrNameLst>
                                      </p:cBhvr>
                                      <p:to>
                                        <p:strVal val="visible"/>
                                      </p:to>
                                    </p:set>
                                    <p:animEffect filter="fade" transition="in">
                                      <p:cBhvr additive="repl">
                                        <p:cTn id="44" dur="5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414000" y="313920"/>
            <a:ext cx="9776520" cy="647640"/>
          </a:xfrm>
          <a:custGeom>
            <a:avLst/>
            <a:gdLst/>
            <a:ahLst/>
            <a:rect l="l" t="t" r="r" b="b"/>
            <a:pathLst>
              <a:path w="27159" h="1801">
                <a:moveTo>
                  <a:pt x="0" y="0"/>
                </a:moveTo>
                <a:lnTo>
                  <a:pt x="27158" y="0"/>
                </a:lnTo>
                <a:lnTo>
                  <a:pt x="0" y="0"/>
                </a:lnTo>
                <a:moveTo>
                  <a:pt x="0" y="0"/>
                </a:moveTo>
                <a:lnTo>
                  <a:pt x="0" y="0"/>
                </a:lnTo>
                <a:moveTo>
                  <a:pt x="0" y="1800"/>
                </a:moveTo>
                <a:lnTo>
                  <a:pt x="27158" y="1800"/>
                </a:lnTo>
                <a:lnTo>
                  <a:pt x="0" y="1800"/>
                </a:lnTo>
                <a:close/>
              </a:path>
            </a:pathLst>
          </a:custGeom>
          <a:solidFill>
            <a:srgbClr val="0000ff"/>
          </a:solidFill>
          <a:ln>
            <a:noFill/>
          </a:ln>
        </p:spPr>
        <p:style>
          <a:lnRef idx="0"/>
          <a:fillRef idx="0"/>
          <a:effectRef idx="0"/>
          <a:fontRef idx="minor"/>
        </p:style>
      </p:sp>
      <p:grpSp>
        <p:nvGrpSpPr>
          <p:cNvPr id="130" name="Group 2"/>
          <p:cNvGrpSpPr/>
          <p:nvPr/>
        </p:nvGrpSpPr>
        <p:grpSpPr>
          <a:xfrm>
            <a:off x="72000" y="739440"/>
            <a:ext cx="2951640" cy="2931840"/>
            <a:chOff x="72000" y="739440"/>
            <a:chExt cx="2951640" cy="2931840"/>
          </a:xfrm>
        </p:grpSpPr>
        <p:sp>
          <p:nvSpPr>
            <p:cNvPr id="131" name="CustomShape 3"/>
            <p:cNvSpPr/>
            <p:nvPr/>
          </p:nvSpPr>
          <p:spPr>
            <a:xfrm>
              <a:off x="72000" y="968760"/>
              <a:ext cx="2951640" cy="2469600"/>
            </a:xfrm>
            <a:custGeom>
              <a:avLst/>
              <a:gdLst/>
              <a:ahLst/>
              <a:rect l="l" t="t" r="r" b="b"/>
              <a:pathLst>
                <a:path w="8201" h="6862">
                  <a:moveTo>
                    <a:pt x="0" y="0"/>
                  </a:moveTo>
                  <a:lnTo>
                    <a:pt x="8200" y="0"/>
                  </a:lnTo>
                  <a:lnTo>
                    <a:pt x="8200" y="6861"/>
                  </a:lnTo>
                  <a:lnTo>
                    <a:pt x="0" y="6861"/>
                  </a:lnTo>
                  <a:lnTo>
                    <a:pt x="0" y="0"/>
                  </a:lnTo>
                  <a:close/>
                </a:path>
              </a:pathLst>
            </a:custGeom>
            <a:solidFill>
              <a:srgbClr val="f6f9d4"/>
            </a:solidFill>
            <a:ln w="3240">
              <a:solidFill>
                <a:srgbClr val="000000"/>
              </a:solidFill>
              <a:round/>
            </a:ln>
          </p:spPr>
          <p:style>
            <a:lnRef idx="0"/>
            <a:fillRef idx="0"/>
            <a:effectRef idx="0"/>
            <a:fontRef idx="minor"/>
          </p:style>
        </p:sp>
        <p:sp>
          <p:nvSpPr>
            <p:cNvPr id="132" name="CustomShape 4"/>
            <p:cNvSpPr/>
            <p:nvPr/>
          </p:nvSpPr>
          <p:spPr>
            <a:xfrm>
              <a:off x="72000" y="739440"/>
              <a:ext cx="2950920" cy="2931840"/>
            </a:xfrm>
            <a:prstGeom prst="rect">
              <a:avLst/>
            </a:prstGeom>
            <a:solidFill>
              <a:srgbClr val="f6f9d4"/>
            </a:solidFill>
            <a:ln>
              <a:solidFill>
                <a:srgbClr val="000000"/>
              </a:solidFill>
            </a:ln>
          </p:spPr>
          <p:style>
            <a:lnRef idx="0"/>
            <a:fillRef idx="0"/>
            <a:effectRef idx="0"/>
            <a:fontRef idx="minor"/>
          </p:style>
          <p:txBody>
            <a:bodyPr lIns="36720" rIns="36720" tIns="36720" bIns="36720" anchor="ctr">
              <a:noAutofit/>
            </a:bodyPr>
            <a:p>
              <a:pPr algn="ctr">
                <a:lnSpc>
                  <a:spcPct val="100000"/>
                </a:lnSpc>
              </a:pPr>
              <a:r>
                <a:rPr b="1" lang="fr-FR" sz="1400" spc="-1" strike="noStrike">
                  <a:solidFill>
                    <a:srgbClr val="000000"/>
                  </a:solidFill>
                  <a:latin typeface="Comic Sans MS"/>
                  <a:ea typeface="Comic Sans MS"/>
                </a:rPr>
                <a:t>CA</a:t>
              </a:r>
              <a:r>
                <a:rPr b="0" lang="fr-FR" sz="1400" spc="-1" strike="noStrike">
                  <a:solidFill>
                    <a:srgbClr val="000000"/>
                  </a:solidFill>
                  <a:latin typeface="Comic Sans MS"/>
                  <a:ea typeface="Comic Sans MS"/>
                </a:rPr>
                <a:t> </a:t>
              </a:r>
              <a:r>
                <a:rPr b="1" lang="fr-FR" sz="1400" spc="-1" strike="noStrike">
                  <a:solidFill>
                    <a:srgbClr val="000000"/>
                  </a:solidFill>
                  <a:latin typeface="Comic Sans MS"/>
                  <a:ea typeface="Comic Sans MS"/>
                </a:rPr>
                <a:t>: Conseil d’administration</a:t>
              </a:r>
              <a:r>
                <a:rPr b="0" lang="fr-FR" sz="1400" spc="-1" strike="noStrike">
                  <a:solidFill>
                    <a:srgbClr val="000000"/>
                  </a:solidFill>
                  <a:latin typeface="Comic Sans MS"/>
                  <a:ea typeface="Comic Sans MS"/>
                </a:rPr>
                <a:t> </a:t>
              </a:r>
              <a:endParaRPr b="0" lang="fr-FR" sz="1400" spc="-1" strike="noStrike">
                <a:latin typeface="Arial"/>
              </a:endParaRPr>
            </a:p>
            <a:p>
              <a:pPr algn="ctr">
                <a:lnSpc>
                  <a:spcPct val="100000"/>
                </a:lnSpc>
              </a:pPr>
              <a:r>
                <a:rPr b="0" lang="fr-FR" sz="1400" spc="-1" strike="noStrike">
                  <a:solidFill>
                    <a:srgbClr val="000000"/>
                  </a:solidFill>
                  <a:latin typeface="Comic Sans MS"/>
                  <a:ea typeface="Comic Sans MS"/>
                </a:rPr>
                <a:t>12 représentants de parents sont élus ( 6 titulaires et 6 suppléants ) pour siéger à ce conseil et prendre part aux décisions relatives au fonctionnement du collège. </a:t>
              </a:r>
              <a:endParaRPr b="0" lang="fr-FR" sz="1400" spc="-1" strike="noStrike">
                <a:latin typeface="Arial"/>
              </a:endParaRPr>
            </a:p>
            <a:p>
              <a:pPr algn="ctr">
                <a:lnSpc>
                  <a:spcPct val="100000"/>
                </a:lnSpc>
              </a:pPr>
              <a:r>
                <a:rPr b="1" lang="fr-FR" sz="1400" spc="-1" strike="noStrike">
                  <a:solidFill>
                    <a:srgbClr val="000000"/>
                  </a:solidFill>
                  <a:latin typeface="Comic Sans MS"/>
                  <a:ea typeface="Comic Sans MS"/>
                </a:rPr>
                <a:t>Conseil de discipline </a:t>
              </a:r>
              <a:endParaRPr b="0" lang="fr-FR" sz="1400" spc="-1" strike="noStrike">
                <a:latin typeface="Arial"/>
              </a:endParaRPr>
            </a:p>
            <a:p>
              <a:pPr algn="ctr">
                <a:lnSpc>
                  <a:spcPct val="100000"/>
                </a:lnSpc>
              </a:pPr>
              <a:r>
                <a:rPr b="1" lang="fr-FR" sz="1400" spc="-1" strike="noStrike">
                  <a:solidFill>
                    <a:srgbClr val="000000"/>
                  </a:solidFill>
                  <a:latin typeface="Comic Sans MS"/>
                  <a:ea typeface="Comic Sans MS"/>
                </a:rPr>
                <a:t>CESC </a:t>
              </a:r>
              <a:r>
                <a:rPr b="0" lang="fr-FR" sz="1400" spc="-1" strike="noStrike">
                  <a:solidFill>
                    <a:srgbClr val="000000"/>
                  </a:solidFill>
                  <a:latin typeface="Comic Sans MS"/>
                  <a:ea typeface="Comic Sans MS"/>
                </a:rPr>
                <a:t>: Comité d’Education à la Santé et à la Citoyenneté </a:t>
              </a:r>
              <a:endParaRPr b="0" lang="fr-FR" sz="1400" spc="-1" strike="noStrike">
                <a:latin typeface="Arial"/>
              </a:endParaRPr>
            </a:p>
          </p:txBody>
        </p:sp>
      </p:grpSp>
      <p:grpSp>
        <p:nvGrpSpPr>
          <p:cNvPr id="133" name="Group 5"/>
          <p:cNvGrpSpPr/>
          <p:nvPr/>
        </p:nvGrpSpPr>
        <p:grpSpPr>
          <a:xfrm>
            <a:off x="72000" y="3744000"/>
            <a:ext cx="2951640" cy="569880"/>
            <a:chOff x="72000" y="3744000"/>
            <a:chExt cx="2951640" cy="569880"/>
          </a:xfrm>
        </p:grpSpPr>
        <p:sp>
          <p:nvSpPr>
            <p:cNvPr id="134" name="CustomShape 6"/>
            <p:cNvSpPr/>
            <p:nvPr/>
          </p:nvSpPr>
          <p:spPr>
            <a:xfrm>
              <a:off x="72000" y="3776040"/>
              <a:ext cx="2951640" cy="503640"/>
            </a:xfrm>
            <a:custGeom>
              <a:avLst/>
              <a:gdLst/>
              <a:ahLst/>
              <a:rect l="l" t="t" r="r" b="b"/>
              <a:pathLst>
                <a:path w="8201" h="1401">
                  <a:moveTo>
                    <a:pt x="0" y="0"/>
                  </a:moveTo>
                  <a:lnTo>
                    <a:pt x="8200" y="0"/>
                  </a:lnTo>
                  <a:lnTo>
                    <a:pt x="8200" y="1400"/>
                  </a:lnTo>
                  <a:lnTo>
                    <a:pt x="0" y="1400"/>
                  </a:lnTo>
                  <a:lnTo>
                    <a:pt x="0" y="0"/>
                  </a:lnTo>
                  <a:close/>
                </a:path>
              </a:pathLst>
            </a:custGeom>
            <a:noFill/>
            <a:ln w="3240">
              <a:solidFill>
                <a:srgbClr val="000000"/>
              </a:solidFill>
              <a:round/>
            </a:ln>
          </p:spPr>
          <p:style>
            <a:lnRef idx="0"/>
            <a:fillRef idx="0"/>
            <a:effectRef idx="0"/>
            <a:fontRef idx="minor"/>
          </p:style>
        </p:sp>
        <p:sp>
          <p:nvSpPr>
            <p:cNvPr id="135" name="CustomShape 7"/>
            <p:cNvSpPr/>
            <p:nvPr/>
          </p:nvSpPr>
          <p:spPr>
            <a:xfrm>
              <a:off x="72000" y="3744000"/>
              <a:ext cx="2950920" cy="569880"/>
            </a:xfrm>
            <a:prstGeom prst="rect">
              <a:avLst/>
            </a:prstGeom>
            <a:noFill/>
            <a:ln>
              <a:solidFill>
                <a:srgbClr val="000000"/>
              </a:solidFill>
            </a:ln>
          </p:spPr>
          <p:style>
            <a:lnRef idx="0"/>
            <a:fillRef idx="0"/>
            <a:effectRef idx="0"/>
            <a:fontRef idx="minor"/>
          </p:style>
          <p:txBody>
            <a:bodyPr lIns="36720" rIns="36720" tIns="36720" bIns="36720" anchor="ctr">
              <a:noAutofit/>
            </a:bodyPr>
            <a:p>
              <a:pPr algn="ctr">
                <a:lnSpc>
                  <a:spcPct val="100000"/>
                </a:lnSpc>
              </a:pPr>
              <a:r>
                <a:rPr b="1" lang="fr-FR" sz="1400" spc="-1" strike="noStrike">
                  <a:solidFill>
                    <a:srgbClr val="000000"/>
                  </a:solidFill>
                  <a:latin typeface="Comic Sans MS"/>
                  <a:ea typeface="Comic Sans MS"/>
                </a:rPr>
                <a:t>S’inscrire ce soir ou au plus tard à l’AG de l’APE. </a:t>
              </a:r>
              <a:endParaRPr b="0" lang="fr-FR" sz="1400" spc="-1" strike="noStrike">
                <a:latin typeface="Arial"/>
              </a:endParaRPr>
            </a:p>
          </p:txBody>
        </p:sp>
      </p:grpSp>
      <p:grpSp>
        <p:nvGrpSpPr>
          <p:cNvPr id="136" name="Group 8"/>
          <p:cNvGrpSpPr/>
          <p:nvPr/>
        </p:nvGrpSpPr>
        <p:grpSpPr>
          <a:xfrm>
            <a:off x="3113640" y="970200"/>
            <a:ext cx="3006000" cy="1693440"/>
            <a:chOff x="3113640" y="970200"/>
            <a:chExt cx="3006000" cy="1693440"/>
          </a:xfrm>
        </p:grpSpPr>
        <p:sp>
          <p:nvSpPr>
            <p:cNvPr id="137" name="CustomShape 9"/>
            <p:cNvSpPr/>
            <p:nvPr/>
          </p:nvSpPr>
          <p:spPr>
            <a:xfrm>
              <a:off x="3113640" y="970200"/>
              <a:ext cx="3006000" cy="1693440"/>
            </a:xfrm>
            <a:custGeom>
              <a:avLst/>
              <a:gdLst/>
              <a:ahLst/>
              <a:rect l="l" t="t" r="r" b="b"/>
              <a:pathLst>
                <a:path w="8352" h="4706">
                  <a:moveTo>
                    <a:pt x="0" y="0"/>
                  </a:moveTo>
                  <a:lnTo>
                    <a:pt x="8351" y="0"/>
                  </a:lnTo>
                  <a:lnTo>
                    <a:pt x="8351" y="4705"/>
                  </a:lnTo>
                  <a:lnTo>
                    <a:pt x="0" y="4705"/>
                  </a:lnTo>
                  <a:lnTo>
                    <a:pt x="0" y="0"/>
                  </a:lnTo>
                  <a:close/>
                </a:path>
              </a:pathLst>
            </a:custGeom>
            <a:solidFill>
              <a:srgbClr val="f6f9d4"/>
            </a:solidFill>
            <a:ln w="3240">
              <a:solidFill>
                <a:srgbClr val="000000"/>
              </a:solidFill>
              <a:round/>
            </a:ln>
          </p:spPr>
          <p:style>
            <a:lnRef idx="0"/>
            <a:fillRef idx="0"/>
            <a:effectRef idx="0"/>
            <a:fontRef idx="minor"/>
          </p:style>
        </p:sp>
        <p:sp>
          <p:nvSpPr>
            <p:cNvPr id="138" name="CustomShape 10"/>
            <p:cNvSpPr/>
            <p:nvPr/>
          </p:nvSpPr>
          <p:spPr>
            <a:xfrm>
              <a:off x="3113640" y="973440"/>
              <a:ext cx="3005280" cy="1689840"/>
            </a:xfrm>
            <a:prstGeom prst="rect">
              <a:avLst/>
            </a:prstGeom>
            <a:solidFill>
              <a:srgbClr val="f6f9d4"/>
            </a:solidFill>
            <a:ln>
              <a:noFill/>
            </a:ln>
          </p:spPr>
          <p:style>
            <a:lnRef idx="0"/>
            <a:fillRef idx="0"/>
            <a:effectRef idx="0"/>
            <a:fontRef idx="minor"/>
          </p:style>
          <p:txBody>
            <a:bodyPr lIns="36720" rIns="36720" tIns="36720" bIns="36720" anchor="ctr">
              <a:noAutofit/>
            </a:bodyPr>
            <a:p>
              <a:pPr algn="ctr">
                <a:lnSpc>
                  <a:spcPct val="100000"/>
                </a:lnSpc>
              </a:pPr>
              <a:r>
                <a:rPr b="1" lang="fr-FR" sz="1400" spc="-1" strike="noStrike">
                  <a:solidFill>
                    <a:srgbClr val="000000"/>
                  </a:solidFill>
                  <a:latin typeface="Comic Sans MS"/>
                  <a:ea typeface="Comic Sans MS"/>
                </a:rPr>
                <a:t>Conseil de Classe :</a:t>
              </a:r>
              <a:r>
                <a:rPr b="0" lang="fr-FR" sz="1400" spc="-1" strike="noStrike">
                  <a:solidFill>
                    <a:srgbClr val="000000"/>
                  </a:solidFill>
                  <a:latin typeface="Comic Sans MS"/>
                  <a:ea typeface="Comic Sans MS"/>
                </a:rPr>
                <a:t> </a:t>
              </a:r>
              <a:endParaRPr b="0" lang="fr-FR" sz="1400" spc="-1" strike="noStrike">
                <a:latin typeface="Arial"/>
              </a:endParaRPr>
            </a:p>
            <a:p>
              <a:pPr algn="ctr">
                <a:lnSpc>
                  <a:spcPct val="100000"/>
                </a:lnSpc>
              </a:pPr>
              <a:r>
                <a:rPr b="0" lang="fr-FR" sz="1400" spc="-1" strike="noStrike">
                  <a:solidFill>
                    <a:srgbClr val="000000"/>
                  </a:solidFill>
                  <a:latin typeface="Comic Sans MS"/>
                  <a:ea typeface="Comic Sans MS"/>
                </a:rPr>
                <a:t>2 parents délégués par classe </a:t>
              </a:r>
              <a:endParaRPr b="0" lang="fr-FR" sz="1400" spc="-1" strike="noStrike">
                <a:latin typeface="Arial"/>
              </a:endParaRPr>
            </a:p>
            <a:p>
              <a:pPr algn="ctr">
                <a:lnSpc>
                  <a:spcPct val="100000"/>
                </a:lnSpc>
              </a:pPr>
              <a:r>
                <a:rPr b="0" lang="fr-FR" sz="1400" spc="-1" strike="noStrike">
                  <a:solidFill>
                    <a:srgbClr val="000000"/>
                  </a:solidFill>
                  <a:latin typeface="Comic Sans MS"/>
                  <a:ea typeface="Comic Sans MS"/>
                </a:rPr>
                <a:t>assistent à ce conseil, représentent les parents de la classe et rédigent un compte-rendu qui est remis aux familles. </a:t>
              </a:r>
              <a:endParaRPr b="0" lang="fr-FR" sz="1400" spc="-1" strike="noStrike">
                <a:latin typeface="Arial"/>
              </a:endParaRPr>
            </a:p>
          </p:txBody>
        </p:sp>
      </p:grpSp>
      <p:grpSp>
        <p:nvGrpSpPr>
          <p:cNvPr id="139" name="Group 11"/>
          <p:cNvGrpSpPr/>
          <p:nvPr/>
        </p:nvGrpSpPr>
        <p:grpSpPr>
          <a:xfrm>
            <a:off x="3113640" y="2806200"/>
            <a:ext cx="3006000" cy="721440"/>
            <a:chOff x="3113640" y="2806200"/>
            <a:chExt cx="3006000" cy="721440"/>
          </a:xfrm>
        </p:grpSpPr>
        <p:sp>
          <p:nvSpPr>
            <p:cNvPr id="140" name="CustomShape 12"/>
            <p:cNvSpPr/>
            <p:nvPr/>
          </p:nvSpPr>
          <p:spPr>
            <a:xfrm>
              <a:off x="3113640" y="2806200"/>
              <a:ext cx="3006000" cy="721440"/>
            </a:xfrm>
            <a:custGeom>
              <a:avLst/>
              <a:gdLst/>
              <a:ahLst/>
              <a:rect l="l" t="t" r="r" b="b"/>
              <a:pathLst>
                <a:path w="8352" h="2006">
                  <a:moveTo>
                    <a:pt x="0" y="0"/>
                  </a:moveTo>
                  <a:lnTo>
                    <a:pt x="8351" y="0"/>
                  </a:lnTo>
                  <a:lnTo>
                    <a:pt x="8351" y="2005"/>
                  </a:lnTo>
                  <a:lnTo>
                    <a:pt x="0" y="2005"/>
                  </a:lnTo>
                  <a:lnTo>
                    <a:pt x="0" y="0"/>
                  </a:lnTo>
                  <a:close/>
                </a:path>
              </a:pathLst>
            </a:custGeom>
            <a:noFill/>
            <a:ln w="3240">
              <a:solidFill>
                <a:srgbClr val="000000"/>
              </a:solidFill>
              <a:round/>
            </a:ln>
          </p:spPr>
          <p:style>
            <a:lnRef idx="0"/>
            <a:fillRef idx="0"/>
            <a:effectRef idx="0"/>
            <a:fontRef idx="minor"/>
          </p:style>
        </p:sp>
        <p:sp>
          <p:nvSpPr>
            <p:cNvPr id="141" name="CustomShape 13"/>
            <p:cNvSpPr/>
            <p:nvPr/>
          </p:nvSpPr>
          <p:spPr>
            <a:xfrm>
              <a:off x="3113640" y="2809440"/>
              <a:ext cx="3005280" cy="717840"/>
            </a:xfrm>
            <a:prstGeom prst="rect">
              <a:avLst/>
            </a:prstGeom>
            <a:noFill/>
            <a:ln>
              <a:solidFill>
                <a:srgbClr val="000000"/>
              </a:solidFill>
            </a:ln>
          </p:spPr>
          <p:style>
            <a:lnRef idx="0"/>
            <a:fillRef idx="0"/>
            <a:effectRef idx="0"/>
            <a:fontRef idx="minor"/>
          </p:style>
          <p:txBody>
            <a:bodyPr lIns="36720" rIns="36720" tIns="36720" bIns="36720" anchor="ctr">
              <a:noAutofit/>
            </a:bodyPr>
            <a:p>
              <a:pPr algn="ctr">
                <a:lnSpc>
                  <a:spcPct val="100000"/>
                </a:lnSpc>
              </a:pPr>
              <a:r>
                <a:rPr b="1" lang="fr-FR" sz="1400" spc="-1" strike="noStrike">
                  <a:solidFill>
                    <a:srgbClr val="000000"/>
                  </a:solidFill>
                  <a:latin typeface="Comic Sans MS"/>
                  <a:ea typeface="Comic Sans MS"/>
                </a:rPr>
                <a:t>S’inscrire ce soir ou au plus tard à l’AG de l’APE</a:t>
              </a:r>
              <a:r>
                <a:rPr b="0" lang="fr-FR" sz="1400" spc="-1" strike="noStrike">
                  <a:solidFill>
                    <a:srgbClr val="000000"/>
                  </a:solidFill>
                  <a:latin typeface="Comic Sans MS"/>
                  <a:ea typeface="Comic Sans MS"/>
                </a:rPr>
                <a:t>. </a:t>
              </a:r>
              <a:endParaRPr b="0" lang="fr-FR" sz="1400" spc="-1" strike="noStrike">
                <a:latin typeface="Arial"/>
              </a:endParaRPr>
            </a:p>
          </p:txBody>
        </p:sp>
      </p:grpSp>
      <p:grpSp>
        <p:nvGrpSpPr>
          <p:cNvPr id="142" name="Group 14"/>
          <p:cNvGrpSpPr/>
          <p:nvPr/>
        </p:nvGrpSpPr>
        <p:grpSpPr>
          <a:xfrm>
            <a:off x="6263280" y="1152000"/>
            <a:ext cx="2662920" cy="1943280"/>
            <a:chOff x="6263280" y="1152000"/>
            <a:chExt cx="2662920" cy="1943280"/>
          </a:xfrm>
        </p:grpSpPr>
        <p:sp>
          <p:nvSpPr>
            <p:cNvPr id="143" name="CustomShape 15"/>
            <p:cNvSpPr/>
            <p:nvPr/>
          </p:nvSpPr>
          <p:spPr>
            <a:xfrm>
              <a:off x="6263280" y="1325160"/>
              <a:ext cx="2662920" cy="1593360"/>
            </a:xfrm>
            <a:custGeom>
              <a:avLst/>
              <a:gdLst/>
              <a:ahLst/>
              <a:rect l="l" t="t" r="r" b="b"/>
              <a:pathLst>
                <a:path w="7601" h="4920">
                  <a:moveTo>
                    <a:pt x="0" y="0"/>
                  </a:moveTo>
                  <a:lnTo>
                    <a:pt x="7600" y="0"/>
                  </a:lnTo>
                  <a:lnTo>
                    <a:pt x="7600" y="4919"/>
                  </a:lnTo>
                  <a:lnTo>
                    <a:pt x="0" y="4919"/>
                  </a:lnTo>
                  <a:lnTo>
                    <a:pt x="0" y="0"/>
                  </a:lnTo>
                  <a:close/>
                </a:path>
              </a:pathLst>
            </a:custGeom>
            <a:solidFill>
              <a:srgbClr val="f6f9d4"/>
            </a:solidFill>
            <a:ln w="3240">
              <a:noFill/>
            </a:ln>
          </p:spPr>
          <p:style>
            <a:lnRef idx="0"/>
            <a:fillRef idx="0"/>
            <a:effectRef idx="0"/>
            <a:fontRef idx="minor"/>
          </p:style>
        </p:sp>
        <p:sp>
          <p:nvSpPr>
            <p:cNvPr id="144" name="CustomShape 16"/>
            <p:cNvSpPr/>
            <p:nvPr/>
          </p:nvSpPr>
          <p:spPr>
            <a:xfrm>
              <a:off x="6263280" y="1152000"/>
              <a:ext cx="2662200" cy="1943280"/>
            </a:xfrm>
            <a:prstGeom prst="rect">
              <a:avLst/>
            </a:prstGeom>
            <a:solidFill>
              <a:srgbClr val="f6f9d4"/>
            </a:solidFill>
            <a:ln>
              <a:noFill/>
            </a:ln>
          </p:spPr>
          <p:style>
            <a:lnRef idx="0"/>
            <a:fillRef idx="0"/>
            <a:effectRef idx="0"/>
            <a:fontRef idx="minor"/>
          </p:style>
          <p:txBody>
            <a:bodyPr lIns="36720" rIns="36720" tIns="36720" bIns="36720" anchor="ctr">
              <a:noAutofit/>
            </a:bodyPr>
            <a:p>
              <a:pPr algn="ctr">
                <a:lnSpc>
                  <a:spcPct val="100000"/>
                </a:lnSpc>
              </a:pPr>
              <a:r>
                <a:rPr b="1" lang="fr-FR" sz="1400" spc="-1" strike="noStrike">
                  <a:solidFill>
                    <a:srgbClr val="000000"/>
                  </a:solidFill>
                  <a:latin typeface="Comic Sans MS"/>
                  <a:ea typeface="Comic Sans MS"/>
                </a:rPr>
                <a:t>Actions de l’APE :</a:t>
              </a:r>
              <a:r>
                <a:rPr b="0" lang="fr-FR" sz="1400" spc="-1" strike="noStrike">
                  <a:solidFill>
                    <a:srgbClr val="000000"/>
                  </a:solidFill>
                  <a:latin typeface="Comic Sans MS"/>
                  <a:ea typeface="Comic Sans MS"/>
                </a:rPr>
                <a:t> </a:t>
              </a:r>
              <a:endParaRPr b="0" lang="fr-FR" sz="1400" spc="-1" strike="noStrike">
                <a:latin typeface="Arial"/>
              </a:endParaRPr>
            </a:p>
            <a:p>
              <a:pPr algn="ctr">
                <a:lnSpc>
                  <a:spcPct val="100000"/>
                </a:lnSpc>
              </a:pPr>
              <a:r>
                <a:rPr b="0" lang="fr-FR" sz="1400" spc="-1" strike="noStrike">
                  <a:solidFill>
                    <a:srgbClr val="000000"/>
                  </a:solidFill>
                  <a:latin typeface="Comic Sans MS"/>
                  <a:ea typeface="Comic Sans MS"/>
                </a:rPr>
                <a:t>Ventes diverses pour rapporter de l’argent pour aider à financer une partie des sorties </a:t>
              </a:r>
              <a:endParaRPr b="0" lang="fr-FR" sz="1400" spc="-1" strike="noStrike">
                <a:latin typeface="Arial"/>
              </a:endParaRPr>
            </a:p>
            <a:p>
              <a:pPr algn="ctr">
                <a:lnSpc>
                  <a:spcPct val="100000"/>
                </a:lnSpc>
              </a:pPr>
              <a:r>
                <a:rPr b="0" lang="fr-FR" sz="1400" spc="-1" strike="noStrike">
                  <a:solidFill>
                    <a:srgbClr val="000000"/>
                  </a:solidFill>
                  <a:latin typeface="Comic Sans MS"/>
                  <a:ea typeface="Comic Sans MS"/>
                </a:rPr>
                <a:t>Participation aux portes ouvertes </a:t>
              </a:r>
              <a:endParaRPr b="0" lang="fr-FR" sz="1400" spc="-1" strike="noStrike">
                <a:latin typeface="Arial"/>
              </a:endParaRPr>
            </a:p>
            <a:p>
              <a:pPr algn="ctr">
                <a:lnSpc>
                  <a:spcPct val="100000"/>
                </a:lnSpc>
              </a:pPr>
              <a:endParaRPr b="0" lang="fr-FR" sz="1400" spc="-1" strike="noStrike">
                <a:latin typeface="Arial"/>
              </a:endParaRPr>
            </a:p>
          </p:txBody>
        </p:sp>
      </p:grpSp>
      <p:grpSp>
        <p:nvGrpSpPr>
          <p:cNvPr id="145" name="Group 17"/>
          <p:cNvGrpSpPr/>
          <p:nvPr/>
        </p:nvGrpSpPr>
        <p:grpSpPr>
          <a:xfrm>
            <a:off x="6288120" y="3168000"/>
            <a:ext cx="2639520" cy="1295640"/>
            <a:chOff x="6288120" y="3168000"/>
            <a:chExt cx="2639520" cy="1295640"/>
          </a:xfrm>
        </p:grpSpPr>
        <p:sp>
          <p:nvSpPr>
            <p:cNvPr id="146" name="CustomShape 18"/>
            <p:cNvSpPr/>
            <p:nvPr/>
          </p:nvSpPr>
          <p:spPr>
            <a:xfrm>
              <a:off x="6288120" y="3348720"/>
              <a:ext cx="2639520" cy="931320"/>
            </a:xfrm>
            <a:custGeom>
              <a:avLst/>
              <a:gdLst/>
              <a:ahLst/>
              <a:rect l="l" t="t" r="r" b="b"/>
              <a:pathLst>
                <a:path w="7534" h="3450">
                  <a:moveTo>
                    <a:pt x="0" y="0"/>
                  </a:moveTo>
                  <a:lnTo>
                    <a:pt x="7533" y="0"/>
                  </a:lnTo>
                  <a:lnTo>
                    <a:pt x="7533" y="3449"/>
                  </a:lnTo>
                  <a:lnTo>
                    <a:pt x="0" y="3449"/>
                  </a:lnTo>
                  <a:lnTo>
                    <a:pt x="0" y="0"/>
                  </a:lnTo>
                  <a:close/>
                </a:path>
              </a:pathLst>
            </a:custGeom>
            <a:noFill/>
            <a:ln w="3240">
              <a:noFill/>
            </a:ln>
          </p:spPr>
          <p:style>
            <a:lnRef idx="0"/>
            <a:fillRef idx="0"/>
            <a:effectRef idx="0"/>
            <a:fontRef idx="minor"/>
          </p:style>
        </p:sp>
        <p:sp>
          <p:nvSpPr>
            <p:cNvPr id="147" name="CustomShape 19"/>
            <p:cNvSpPr/>
            <p:nvPr/>
          </p:nvSpPr>
          <p:spPr>
            <a:xfrm>
              <a:off x="6288120" y="3168000"/>
              <a:ext cx="2638800" cy="1295640"/>
            </a:xfrm>
            <a:prstGeom prst="rect">
              <a:avLst/>
            </a:prstGeom>
            <a:noFill/>
            <a:ln>
              <a:solidFill>
                <a:srgbClr val="111111"/>
              </a:solidFill>
            </a:ln>
          </p:spPr>
          <p:style>
            <a:lnRef idx="0"/>
            <a:fillRef idx="0"/>
            <a:effectRef idx="0"/>
            <a:fontRef idx="minor"/>
          </p:style>
          <p:txBody>
            <a:bodyPr lIns="36720" rIns="36720" tIns="36720" bIns="36720" anchor="ctr">
              <a:noAutofit/>
            </a:bodyPr>
            <a:p>
              <a:pPr algn="ctr">
                <a:lnSpc>
                  <a:spcPct val="100000"/>
                </a:lnSpc>
              </a:pPr>
              <a:r>
                <a:rPr b="1" lang="fr-FR" sz="1400" spc="-1" strike="noStrike">
                  <a:solidFill>
                    <a:srgbClr val="000000"/>
                  </a:solidFill>
                  <a:latin typeface="Comic Sans MS"/>
                  <a:ea typeface="Comic Sans MS"/>
                </a:rPr>
                <a:t>Venir à l’AG si vous voulez soutenir l’APE </a:t>
              </a:r>
              <a:endParaRPr b="0" lang="fr-FR" sz="1400" spc="-1" strike="noStrike">
                <a:latin typeface="Arial"/>
              </a:endParaRPr>
            </a:p>
            <a:p>
              <a:pPr algn="ctr">
                <a:lnSpc>
                  <a:spcPct val="100000"/>
                </a:lnSpc>
              </a:pPr>
              <a:r>
                <a:rPr b="0" lang="fr-FR" sz="1400" spc="-1" strike="noStrike">
                  <a:solidFill>
                    <a:srgbClr val="000000"/>
                  </a:solidFill>
                  <a:latin typeface="Comic Sans MS"/>
                  <a:ea typeface="Comic Sans MS"/>
                </a:rPr>
                <a:t>Nous laisser vos coordonnées si vous êtes prêts à donner un coup de main. </a:t>
              </a:r>
              <a:endParaRPr b="0" lang="fr-FR" sz="1400" spc="-1" strike="noStrike">
                <a:latin typeface="Arial"/>
              </a:endParaRPr>
            </a:p>
          </p:txBody>
        </p:sp>
      </p:grpSp>
      <p:pic>
        <p:nvPicPr>
          <p:cNvPr id="148" name="" descr=""/>
          <p:cNvPicPr/>
          <p:nvPr/>
        </p:nvPicPr>
        <p:blipFill>
          <a:blip r:embed="rId1"/>
          <a:stretch/>
        </p:blipFill>
        <p:spPr>
          <a:xfrm>
            <a:off x="6472440" y="56880"/>
            <a:ext cx="2310840" cy="1022760"/>
          </a:xfrm>
          <a:prstGeom prst="rect">
            <a:avLst/>
          </a:prstGeom>
          <a:ln>
            <a:noFill/>
          </a:ln>
        </p:spPr>
      </p:pic>
      <p:sp>
        <p:nvSpPr>
          <p:cNvPr id="149" name="CustomShape 20"/>
          <p:cNvSpPr/>
          <p:nvPr/>
        </p:nvSpPr>
        <p:spPr>
          <a:xfrm>
            <a:off x="1548000" y="297360"/>
            <a:ext cx="180000" cy="426600"/>
          </a:xfrm>
          <a:prstGeom prst="rect">
            <a:avLst/>
          </a:prstGeom>
          <a:noFill/>
          <a:ln>
            <a:noFill/>
          </a:ln>
        </p:spPr>
        <p:style>
          <a:lnRef idx="0"/>
          <a:fillRef idx="0"/>
          <a:effectRef idx="0"/>
          <a:fontRef idx="minor"/>
        </p:style>
      </p:sp>
      <p:sp>
        <p:nvSpPr>
          <p:cNvPr id="150" name="CustomShape 21"/>
          <p:cNvSpPr/>
          <p:nvPr/>
        </p:nvSpPr>
        <p:spPr>
          <a:xfrm>
            <a:off x="144000" y="180720"/>
            <a:ext cx="6263280" cy="53856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fr-FR" sz="2400" spc="-1" strike="noStrike">
                <a:solidFill>
                  <a:srgbClr val="21409a"/>
                </a:solidFill>
                <a:latin typeface="Arial"/>
                <a:ea typeface="DejaVu Sans"/>
              </a:rPr>
              <a:t>APE : Association des Parents d’Élèves</a:t>
            </a:r>
            <a:endParaRPr b="0" lang="fr-FR" sz="2400" spc="-1" strike="noStrike">
              <a:latin typeface="Arial"/>
            </a:endParaRPr>
          </a:p>
        </p:txBody>
      </p:sp>
      <p:grpSp>
        <p:nvGrpSpPr>
          <p:cNvPr id="151" name="Group 22"/>
          <p:cNvGrpSpPr/>
          <p:nvPr/>
        </p:nvGrpSpPr>
        <p:grpSpPr>
          <a:xfrm>
            <a:off x="0" y="5760000"/>
            <a:ext cx="9143640" cy="773280"/>
            <a:chOff x="0" y="5760000"/>
            <a:chExt cx="9143640" cy="773280"/>
          </a:xfrm>
        </p:grpSpPr>
        <p:sp>
          <p:nvSpPr>
            <p:cNvPr id="152" name="CustomShape 23"/>
            <p:cNvSpPr/>
            <p:nvPr/>
          </p:nvSpPr>
          <p:spPr>
            <a:xfrm>
              <a:off x="0" y="5760000"/>
              <a:ext cx="9143640" cy="606600"/>
            </a:xfrm>
            <a:custGeom>
              <a:avLst/>
              <a:gdLst/>
              <a:ahLst/>
              <a:rect l="l" t="t" r="r" b="b"/>
              <a:pathLst>
                <a:path w="25401" h="1687">
                  <a:moveTo>
                    <a:pt x="0" y="0"/>
                  </a:moveTo>
                  <a:lnTo>
                    <a:pt x="25400" y="0"/>
                  </a:lnTo>
                  <a:lnTo>
                    <a:pt x="25400" y="1686"/>
                  </a:lnTo>
                  <a:lnTo>
                    <a:pt x="0" y="1686"/>
                  </a:lnTo>
                  <a:lnTo>
                    <a:pt x="0" y="0"/>
                  </a:lnTo>
                  <a:close/>
                </a:path>
              </a:pathLst>
            </a:custGeom>
            <a:solidFill>
              <a:srgbClr val="ffff99"/>
            </a:solidFill>
            <a:ln>
              <a:noFill/>
            </a:ln>
          </p:spPr>
          <p:style>
            <a:lnRef idx="0"/>
            <a:fillRef idx="0"/>
            <a:effectRef idx="0"/>
            <a:fontRef idx="minor"/>
          </p:style>
        </p:sp>
        <p:sp>
          <p:nvSpPr>
            <p:cNvPr id="153" name="CustomShape 24"/>
            <p:cNvSpPr/>
            <p:nvPr/>
          </p:nvSpPr>
          <p:spPr>
            <a:xfrm>
              <a:off x="0" y="5760000"/>
              <a:ext cx="9142920" cy="773280"/>
            </a:xfrm>
            <a:prstGeom prst="rect">
              <a:avLst/>
            </a:prstGeom>
            <a:solidFill>
              <a:srgbClr val="f6f9d4"/>
            </a:solidFill>
            <a:ln>
              <a:noFill/>
            </a:ln>
          </p:spPr>
          <p:style>
            <a:lnRef idx="0"/>
            <a:fillRef idx="0"/>
            <a:effectRef idx="0"/>
            <a:fontRef idx="minor"/>
          </p:style>
          <p:txBody>
            <a:bodyPr lIns="36720" rIns="36720" tIns="36720" bIns="36720">
              <a:noAutofit/>
            </a:bodyPr>
            <a:p>
              <a:pPr>
                <a:lnSpc>
                  <a:spcPct val="100000"/>
                </a:lnSpc>
              </a:pPr>
              <a:r>
                <a:rPr b="0" lang="fr-FR" sz="1300" spc="-1" strike="noStrike">
                  <a:solidFill>
                    <a:srgbClr val="000000"/>
                  </a:solidFill>
                  <a:latin typeface="Tahoma"/>
                  <a:ea typeface="Tahoma"/>
                </a:rPr>
                <a:t>Pour joindre l’APE : soit par mail : </a:t>
              </a:r>
              <a:r>
                <a:rPr b="1" lang="fr-FR" sz="1300" spc="-1" strike="noStrike">
                  <a:solidFill>
                    <a:srgbClr val="000000"/>
                  </a:solidFill>
                  <a:latin typeface="Tahoma"/>
                  <a:ea typeface="Tahoma"/>
                </a:rPr>
                <a:t>apelepontdemoine@gmail.com</a:t>
              </a:r>
              <a:endParaRPr b="0" lang="fr-FR" sz="1300" spc="-1" strike="noStrike">
                <a:latin typeface="Arial"/>
              </a:endParaRPr>
            </a:p>
            <a:p>
              <a:pPr>
                <a:lnSpc>
                  <a:spcPct val="100000"/>
                </a:lnSpc>
              </a:pPr>
              <a:r>
                <a:rPr b="0" lang="fr-FR" sz="1300" spc="-1" strike="noStrike">
                  <a:solidFill>
                    <a:srgbClr val="000000"/>
                  </a:solidFill>
                  <a:latin typeface="Tahoma"/>
                  <a:ea typeface="Tahoma"/>
                </a:rPr>
                <a:t>soit dans la boîte aux lettres de l’APE : dans l’entrée du collège face au bureau d’accueil.</a:t>
              </a:r>
              <a:endParaRPr b="0" lang="fr-FR" sz="1300" spc="-1" strike="noStrike">
                <a:latin typeface="Arial"/>
              </a:endParaRPr>
            </a:p>
            <a:p>
              <a:pPr>
                <a:lnSpc>
                  <a:spcPct val="100000"/>
                </a:lnSpc>
              </a:pPr>
              <a:r>
                <a:rPr b="1" lang="fr-FR" sz="1300" spc="-1" strike="noStrike">
                  <a:solidFill>
                    <a:srgbClr val="000000"/>
                  </a:solidFill>
                  <a:latin typeface="Tahoma"/>
                  <a:ea typeface="Tahoma"/>
                </a:rPr>
                <a:t>Les informations concernant l’APE sont disponibles sur le site internet du collège</a:t>
              </a:r>
              <a:r>
                <a:rPr b="1" lang="fr-FR" sz="1500" spc="-1" strike="noStrike">
                  <a:solidFill>
                    <a:srgbClr val="000000"/>
                  </a:solidFill>
                  <a:latin typeface="Tahoma"/>
                  <a:ea typeface="Tahoma"/>
                </a:rPr>
                <a:t> </a:t>
              </a:r>
              <a:endParaRPr b="0" lang="fr-FR" sz="1500" spc="-1" strike="noStrike">
                <a:latin typeface="Arial"/>
              </a:endParaRPr>
            </a:p>
          </p:txBody>
        </p:sp>
      </p:grpSp>
      <p:sp>
        <p:nvSpPr>
          <p:cNvPr id="154" name="CustomShape 25"/>
          <p:cNvSpPr/>
          <p:nvPr/>
        </p:nvSpPr>
        <p:spPr>
          <a:xfrm>
            <a:off x="0" y="4752000"/>
            <a:ext cx="9143280" cy="790920"/>
          </a:xfrm>
          <a:prstGeom prst="rect">
            <a:avLst/>
          </a:prstGeom>
          <a:solidFill>
            <a:srgbClr val="ffff00"/>
          </a:solidFill>
          <a:ln>
            <a:noFill/>
          </a:ln>
        </p:spPr>
        <p:style>
          <a:lnRef idx="0"/>
          <a:fillRef idx="0"/>
          <a:effectRef idx="0"/>
          <a:fontRef idx="minor"/>
        </p:style>
        <p:txBody>
          <a:bodyPr lIns="90000" rIns="90000" tIns="45000" bIns="45000">
            <a:noAutofit/>
          </a:bodyPr>
          <a:p>
            <a:pPr>
              <a:lnSpc>
                <a:spcPct val="100000"/>
              </a:lnSpc>
            </a:pPr>
            <a:r>
              <a:rPr b="1" lang="fr-FR" sz="1400" spc="-1" strike="noStrike">
                <a:solidFill>
                  <a:srgbClr val="000000"/>
                </a:solidFill>
                <a:latin typeface="Arial Black"/>
                <a:ea typeface="Comic Sans MS"/>
              </a:rPr>
              <a:t>L’Assemblée Générale de l’APE : le jeudi 23 septembre 2021 à 20h00 au collège</a:t>
            </a:r>
            <a:endParaRPr b="0" lang="fr-FR" sz="1400" spc="-1" strike="noStrike">
              <a:latin typeface="Arial"/>
            </a:endParaRPr>
          </a:p>
          <a:p>
            <a:pPr>
              <a:lnSpc>
                <a:spcPct val="100000"/>
              </a:lnSpc>
            </a:pPr>
            <a:r>
              <a:rPr b="0" lang="fr-FR" sz="1200" spc="-1" strike="noStrike">
                <a:solidFill>
                  <a:srgbClr val="000000"/>
                </a:solidFill>
                <a:latin typeface="Arial Black"/>
                <a:ea typeface="Comic Sans MS"/>
              </a:rPr>
              <a:t>La présence des personnes souhaitant faire partie du bureau de l’association et/ou être représentants de parents est vivement souhaitée. </a:t>
            </a:r>
            <a:r>
              <a:rPr b="0" lang="fr-FR" sz="1200" spc="-1" strike="noStrike">
                <a:solidFill>
                  <a:srgbClr val="000000"/>
                </a:solidFill>
                <a:latin typeface="Comic Sans MS"/>
                <a:ea typeface="Comic Sans MS"/>
              </a:rPr>
              <a:t> </a:t>
            </a:r>
            <a:endParaRPr b="0" lang="fr-FR" sz="1200" spc="-1" strike="noStrike">
              <a:latin typeface="Arial"/>
            </a:endParaRPr>
          </a:p>
        </p:txBody>
      </p:sp>
      <p:sp>
        <p:nvSpPr>
          <p:cNvPr id="155" name="Line 26"/>
          <p:cNvSpPr/>
          <p:nvPr/>
        </p:nvSpPr>
        <p:spPr>
          <a:xfrm>
            <a:off x="4536000" y="576360"/>
            <a:ext cx="0" cy="361440"/>
          </a:xfrm>
          <a:prstGeom prst="line">
            <a:avLst/>
          </a:prstGeom>
          <a:ln>
            <a:solidFill>
              <a:srgbClr val="3465a4"/>
            </a:solidFill>
            <a:tailEnd len="med" type="triangle" w="med"/>
          </a:ln>
        </p:spPr>
        <p:style>
          <a:lnRef idx="0"/>
          <a:fillRef idx="0"/>
          <a:effectRef idx="0"/>
          <a:fontRef idx="minor"/>
        </p:style>
      </p:sp>
      <p:sp>
        <p:nvSpPr>
          <p:cNvPr id="156" name="Line 27"/>
          <p:cNvSpPr/>
          <p:nvPr/>
        </p:nvSpPr>
        <p:spPr>
          <a:xfrm>
            <a:off x="6048000" y="576360"/>
            <a:ext cx="424440" cy="504000"/>
          </a:xfrm>
          <a:prstGeom prst="line">
            <a:avLst/>
          </a:prstGeom>
          <a:ln>
            <a:solidFill>
              <a:srgbClr val="3465a4"/>
            </a:solidFill>
            <a:tailEnd len="med" type="triangle" w="med"/>
          </a:ln>
        </p:spPr>
        <p:style>
          <a:lnRef idx="0"/>
          <a:fillRef idx="0"/>
          <a:effectRef idx="0"/>
          <a:fontRef idx="minor"/>
        </p:style>
      </p:sp>
      <p:sp>
        <p:nvSpPr>
          <p:cNvPr id="157" name="Line 28"/>
          <p:cNvSpPr/>
          <p:nvPr/>
        </p:nvSpPr>
        <p:spPr>
          <a:xfrm>
            <a:off x="1224000" y="648000"/>
            <a:ext cx="0" cy="313920"/>
          </a:xfrm>
          <a:prstGeom prst="line">
            <a:avLst/>
          </a:prstGeom>
          <a:ln>
            <a:solidFill>
              <a:srgbClr val="3465a4"/>
            </a:solidFill>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60000" y="432000"/>
            <a:ext cx="8351640" cy="619164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ASSEMBLÉE GÉNÉRALE ORDINAIRE</a:t>
            </a:r>
            <a:endParaRPr b="0" lang="fr-FR" sz="1800" spc="-1" strike="noStrike">
              <a:latin typeface="Arial"/>
            </a:endParaRPr>
          </a:p>
          <a:p>
            <a:pPr algn="ctr">
              <a:lnSpc>
                <a:spcPct val="100000"/>
              </a:lnSpc>
            </a:pP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jeudi 23 septembre 2021 à 20H</a:t>
            </a:r>
            <a:endParaRPr b="0" lang="fr-FR" sz="1800" spc="-1" strike="noStrike">
              <a:latin typeface="Arial"/>
            </a:endParaRPr>
          </a:p>
          <a:p>
            <a:pPr algn="ctr">
              <a:lnSpc>
                <a:spcPct val="100000"/>
              </a:lnSpc>
            </a:pP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 </a:t>
            </a:r>
            <a:r>
              <a:rPr b="0" lang="fr-FR" sz="1800" spc="-1" strike="noStrike">
                <a:latin typeface="Arial Black"/>
                <a:ea typeface="Microsoft YaHei"/>
              </a:rPr>
              <a:t>dans la salle de réunion du collège.</a:t>
            </a: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r>
              <a:rPr b="1" lang="fr-FR" sz="1400" spc="-1" strike="noStrike">
                <a:latin typeface="Arial"/>
                <a:ea typeface="Microsoft YaHei"/>
              </a:rPr>
              <a:t>	</a:t>
            </a:r>
            <a:r>
              <a:rPr b="1" lang="fr-FR" sz="1400" spc="-1" strike="noStrike">
                <a:latin typeface="Arial"/>
                <a:ea typeface="Microsoft YaHei"/>
              </a:rPr>
              <a:t>	</a:t>
            </a:r>
            <a:r>
              <a:rPr b="1" lang="fr-FR" sz="1400" spc="-1" strike="noStrike">
                <a:latin typeface="Arial"/>
                <a:ea typeface="Microsoft YaHei"/>
              </a:rPr>
              <a:t>	</a:t>
            </a:r>
            <a:r>
              <a:rPr b="1" lang="fr-FR" sz="1400" spc="-1" strike="noStrike">
                <a:latin typeface="Arial"/>
                <a:ea typeface="Microsoft YaHei"/>
              </a:rPr>
              <a:t>	</a:t>
            </a:r>
            <a:r>
              <a:rPr b="1" lang="fr-FR" sz="1400" spc="-1" strike="noStrike">
                <a:latin typeface="Arial"/>
                <a:ea typeface="Microsoft YaHei"/>
              </a:rPr>
              <a:t>Ordre du jour :</a:t>
            </a:r>
            <a:endParaRPr b="0" lang="fr-FR" sz="1400" spc="-1" strike="noStrike">
              <a:latin typeface="Arial"/>
            </a:endParaRPr>
          </a:p>
          <a:p>
            <a:pPr>
              <a:lnSpc>
                <a:spcPct val="100000"/>
              </a:lnSpc>
            </a:pPr>
            <a:r>
              <a:rPr b="1" lang="fr-FR" sz="1400" spc="-1" strike="noStrike">
                <a:latin typeface="Arial"/>
                <a:ea typeface="Microsoft YaHei"/>
              </a:rPr>
              <a:t>	</a:t>
            </a:r>
            <a:r>
              <a:rPr b="1" lang="fr-FR" sz="1400" spc="-1" strike="noStrike">
                <a:latin typeface="Arial"/>
                <a:ea typeface="Microsoft YaHei"/>
              </a:rPr>
              <a:t>	</a:t>
            </a:r>
            <a:r>
              <a:rPr b="1" lang="fr-FR" sz="1400" spc="-1" strike="noStrike">
                <a:latin typeface="Arial"/>
                <a:ea typeface="Microsoft YaHei"/>
              </a:rPr>
              <a:t>	</a:t>
            </a:r>
            <a:r>
              <a:rPr b="1" lang="fr-FR" sz="1400" spc="-1" strike="noStrike">
                <a:latin typeface="Arial"/>
                <a:ea typeface="Microsoft YaHei"/>
              </a:rPr>
              <a:t>	</a:t>
            </a:r>
            <a:r>
              <a:rPr b="1" lang="fr-FR" sz="1400" spc="-1" strike="noStrike">
                <a:latin typeface="Arial"/>
                <a:ea typeface="Microsoft YaHei"/>
              </a:rPr>
              <a:t>- </a:t>
            </a:r>
            <a:r>
              <a:rPr b="0" lang="fr-FR" sz="1400" spc="-1" strike="noStrike">
                <a:latin typeface="Arial"/>
                <a:ea typeface="Microsoft YaHei"/>
              </a:rPr>
              <a:t>Présentation de l’association</a:t>
            </a:r>
            <a:endParaRPr b="0" lang="fr-FR" sz="1400" spc="-1" strike="noStrike">
              <a:latin typeface="Arial"/>
            </a:endParaRPr>
          </a:p>
          <a:p>
            <a:pPr>
              <a:lnSpc>
                <a:spcPct val="100000"/>
              </a:lnSpc>
            </a:pP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1" lang="fr-FR" sz="1400" spc="-1" strike="noStrike">
                <a:latin typeface="Arial"/>
                <a:ea typeface="Microsoft YaHei"/>
              </a:rPr>
              <a:t>Bilan de l’année  </a:t>
            </a:r>
            <a:r>
              <a:rPr b="0" lang="fr-FR" sz="1400" spc="-1" strike="noStrike">
                <a:latin typeface="Arial"/>
                <a:ea typeface="Microsoft YaHei"/>
              </a:rPr>
              <a:t>2020/2021 et </a:t>
            </a:r>
            <a:r>
              <a:rPr b="1" lang="fr-FR" sz="1400" spc="-1" strike="noStrike">
                <a:latin typeface="Arial"/>
                <a:ea typeface="Microsoft YaHei"/>
              </a:rPr>
              <a:t>projets/actions</a:t>
            </a:r>
            <a:r>
              <a:rPr b="0" lang="fr-FR" sz="1400" spc="-1" strike="noStrike">
                <a:latin typeface="Arial"/>
                <a:ea typeface="Microsoft YaHei"/>
              </a:rPr>
              <a:t> pour l’année 2021/2022</a:t>
            </a:r>
            <a:endParaRPr b="0" lang="fr-FR" sz="1400" spc="-1" strike="noStrike">
              <a:latin typeface="Arial"/>
            </a:endParaRPr>
          </a:p>
          <a:p>
            <a:pPr algn="just">
              <a:lnSpc>
                <a:spcPct val="100000"/>
              </a:lnSpc>
            </a:pP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Élection du </a:t>
            </a:r>
            <a:r>
              <a:rPr b="1" lang="fr-FR" sz="1400" spc="-1" strike="noStrike">
                <a:latin typeface="Arial"/>
                <a:ea typeface="Microsoft YaHei"/>
              </a:rPr>
              <a:t>nouveau bureau</a:t>
            </a:r>
            <a:r>
              <a:rPr b="0" lang="fr-FR" sz="1400" spc="-1" strike="noStrike">
                <a:latin typeface="Arial"/>
                <a:ea typeface="Microsoft YaHei"/>
              </a:rPr>
              <a:t>: certains membres du bureau devront être</a:t>
            </a:r>
            <a:endParaRPr b="0" lang="fr-FR" sz="1400" spc="-1" strike="noStrike">
              <a:latin typeface="Arial"/>
            </a:endParaRPr>
          </a:p>
          <a:p>
            <a:pPr algn="just">
              <a:lnSpc>
                <a:spcPct val="100000"/>
              </a:lnSpc>
            </a:pP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	</a:t>
            </a:r>
            <a:r>
              <a:rPr b="0" lang="fr-FR" sz="1400" spc="-1" strike="noStrike">
                <a:latin typeface="Arial"/>
                <a:ea typeface="Microsoft YaHei"/>
              </a:rPr>
              <a:t>remplacés car il n’ont plus d’enfants scolarisés au collège.</a:t>
            </a:r>
            <a:endParaRPr b="0" lang="fr-FR" sz="1400" spc="-1" strike="noStrike">
              <a:latin typeface="Arial"/>
            </a:endParaRPr>
          </a:p>
          <a:p>
            <a:pPr algn="just">
              <a:lnSpc>
                <a:spcPct val="100000"/>
              </a:lnSpc>
            </a:pP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Les deux co-présidentes et le trésorier adjoint ne</a:t>
            </a:r>
            <a:endParaRPr b="0" lang="fr-FR" sz="1800" spc="-1" strike="noStrike">
              <a:latin typeface="Arial"/>
            </a:endParaRPr>
          </a:p>
          <a:p>
            <a:pPr algn="just">
              <a:lnSpc>
                <a:spcPct val="100000"/>
              </a:lnSpc>
            </a:pP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souhaitent pas se représenter.</a:t>
            </a:r>
            <a:endParaRPr b="0" lang="fr-FR" sz="1800" spc="-1" strike="noStrike">
              <a:latin typeface="Arial"/>
            </a:endParaRPr>
          </a:p>
          <a:p>
            <a:pPr algn="just">
              <a:lnSpc>
                <a:spcPct val="100000"/>
              </a:lnSpc>
            </a:pP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L’association a donc besoin : de président, trésorier et</a:t>
            </a:r>
            <a:endParaRPr b="0" lang="fr-FR" sz="1800" spc="-1" strike="noStrike">
              <a:latin typeface="Arial"/>
            </a:endParaRPr>
          </a:p>
          <a:p>
            <a:pPr algn="just">
              <a:lnSpc>
                <a:spcPct val="100000"/>
              </a:lnSpc>
            </a:pP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secrétaire pour pouvoir être toujours active pour l’année</a:t>
            </a:r>
            <a:endParaRPr b="0" lang="fr-FR" sz="1800" spc="-1" strike="noStrike">
              <a:latin typeface="Arial"/>
            </a:endParaRPr>
          </a:p>
          <a:p>
            <a:pPr algn="just">
              <a:lnSpc>
                <a:spcPct val="100000"/>
              </a:lnSpc>
            </a:pP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     </a:t>
            </a:r>
            <a:r>
              <a:rPr b="1" lang="fr-FR" sz="1800" spc="-1" strike="noStrike">
                <a:solidFill>
                  <a:srgbClr val="2a6099"/>
                </a:solidFill>
                <a:latin typeface="Arial"/>
                <a:ea typeface="Microsoft YaHei"/>
              </a:rPr>
              <a:t>scolaire 2021-2022.</a:t>
            </a:r>
            <a:endParaRPr b="0" lang="fr-FR" sz="1800" spc="-1" strike="noStrike">
              <a:latin typeface="Arial"/>
            </a:endParaRPr>
          </a:p>
          <a:p>
            <a:pPr>
              <a:lnSpc>
                <a:spcPct val="100000"/>
              </a:lnSpc>
            </a:pPr>
            <a:endParaRPr b="0" lang="fr-FR" sz="1800" spc="-1" strike="noStrike">
              <a:latin typeface="Arial"/>
            </a:endParaRPr>
          </a:p>
          <a:p>
            <a:pPr>
              <a:lnSpc>
                <a:spcPct val="100000"/>
              </a:lnSpc>
            </a:pPr>
            <a:r>
              <a:rPr b="1" lang="fr-FR" sz="1400" spc="-1" strike="noStrike">
                <a:solidFill>
                  <a:srgbClr val="2a6099"/>
                </a:solidFill>
                <a:latin typeface="Arial"/>
                <a:ea typeface="Microsoft YaHei"/>
              </a:rPr>
              <a:t>	</a:t>
            </a:r>
            <a:r>
              <a:rPr b="1" lang="fr-FR" sz="1400" spc="-1" strike="noStrike">
                <a:solidFill>
                  <a:srgbClr val="2a6099"/>
                </a:solidFill>
                <a:latin typeface="Arial"/>
                <a:ea typeface="Microsoft YaHei"/>
              </a:rPr>
              <a:t>	</a:t>
            </a:r>
            <a:r>
              <a:rPr b="1" lang="fr-FR" sz="1400" spc="-1" strike="noStrike">
                <a:solidFill>
                  <a:srgbClr val="2a6099"/>
                </a:solidFill>
                <a:latin typeface="Arial"/>
                <a:ea typeface="Microsoft YaHei"/>
              </a:rPr>
              <a:t>	</a:t>
            </a:r>
            <a:r>
              <a:rPr b="1" lang="fr-FR" sz="1400" spc="-1" strike="noStrike">
                <a:solidFill>
                  <a:srgbClr val="2a6099"/>
                </a:solidFill>
                <a:latin typeface="Arial"/>
                <a:ea typeface="Microsoft YaHei"/>
              </a:rPr>
              <a:t>	</a:t>
            </a:r>
            <a:r>
              <a:rPr b="1" lang="fr-FR" sz="1400" spc="-1" strike="noStrike">
                <a:solidFill>
                  <a:srgbClr val="000000"/>
                </a:solidFill>
                <a:latin typeface="Arial"/>
                <a:ea typeface="Microsoft YaHei"/>
              </a:rPr>
              <a:t>- Préparation des élections de représentants de parents d’élèves (</a:t>
            </a:r>
            <a:r>
              <a:rPr b="1" i="1" lang="fr-FR" sz="1400" spc="-1" strike="noStrike">
                <a:solidFill>
                  <a:srgbClr val="000000"/>
                </a:solidFill>
                <a:latin typeface="Arial"/>
                <a:ea typeface="Microsoft YaHei"/>
              </a:rPr>
              <a:t>votre </a:t>
            </a:r>
            <a:endParaRPr b="0" lang="fr-FR" sz="1400" spc="-1" strike="noStrike">
              <a:latin typeface="Arial"/>
            </a:endParaRPr>
          </a:p>
          <a:p>
            <a:pPr>
              <a:lnSpc>
                <a:spcPct val="100000"/>
              </a:lnSpc>
            </a:pPr>
            <a:r>
              <a:rPr b="1" i="1" lang="fr-FR" sz="1400" spc="-1" strike="noStrike">
                <a:solidFill>
                  <a:srgbClr val="000000"/>
                </a:solidFill>
                <a:latin typeface="Arial"/>
                <a:ea typeface="Microsoft YaHei"/>
              </a:rPr>
              <a:t>	</a:t>
            </a:r>
            <a:r>
              <a:rPr b="1" i="1" lang="fr-FR" sz="1400" spc="-1" strike="noStrike">
                <a:solidFill>
                  <a:srgbClr val="000000"/>
                </a:solidFill>
                <a:latin typeface="Arial"/>
                <a:ea typeface="Microsoft YaHei"/>
              </a:rPr>
              <a:t>	</a:t>
            </a:r>
            <a:r>
              <a:rPr b="1" i="1" lang="fr-FR" sz="1400" spc="-1" strike="noStrike">
                <a:solidFill>
                  <a:srgbClr val="000000"/>
                </a:solidFill>
                <a:latin typeface="Arial"/>
                <a:ea typeface="Microsoft YaHei"/>
              </a:rPr>
              <a:t>	</a:t>
            </a:r>
            <a:r>
              <a:rPr b="1" i="1" lang="fr-FR" sz="1400" spc="-1" strike="noStrike">
                <a:solidFill>
                  <a:srgbClr val="000000"/>
                </a:solidFill>
                <a:latin typeface="Arial"/>
                <a:ea typeface="Microsoft YaHei"/>
              </a:rPr>
              <a:t>	</a:t>
            </a:r>
            <a:r>
              <a:rPr b="1" i="1" lang="fr-FR" sz="1400" spc="-1" strike="noStrike">
                <a:solidFill>
                  <a:srgbClr val="000000"/>
                </a:solidFill>
                <a:latin typeface="Arial"/>
                <a:ea typeface="Microsoft YaHei"/>
              </a:rPr>
              <a:t>présence est</a:t>
            </a:r>
            <a:r>
              <a:rPr b="1" i="1" lang="fr-FR" sz="1400" spc="-1" strike="noStrike" u="sng">
                <a:solidFill>
                  <a:srgbClr val="000000"/>
                </a:solidFill>
                <a:uFillTx/>
                <a:latin typeface="Arial"/>
                <a:ea typeface="Microsoft YaHei"/>
              </a:rPr>
              <a:t> nécessaire pour vous inscrire sur la liste des candidats aux</a:t>
            </a:r>
            <a:endParaRPr b="0" lang="fr-FR" sz="1400" spc="-1" strike="noStrike">
              <a:latin typeface="Arial"/>
            </a:endParaRPr>
          </a:p>
          <a:p>
            <a:pPr>
              <a:lnSpc>
                <a:spcPct val="100000"/>
              </a:lnSpc>
            </a:pPr>
            <a:r>
              <a:rPr b="1" i="1" lang="fr-FR" sz="1400" spc="-1" strike="noStrike" u="sng">
                <a:solidFill>
                  <a:srgbClr val="000000"/>
                </a:solidFill>
                <a:uFillTx/>
                <a:latin typeface="Arial"/>
                <a:ea typeface="Microsoft YaHei"/>
              </a:rPr>
              <a:t>	</a:t>
            </a:r>
            <a:r>
              <a:rPr b="1" i="1" lang="fr-FR" sz="1400" spc="-1" strike="noStrike" u="sng">
                <a:solidFill>
                  <a:srgbClr val="000000"/>
                </a:solidFill>
                <a:uFillTx/>
                <a:latin typeface="Arial"/>
                <a:ea typeface="Microsoft YaHei"/>
              </a:rPr>
              <a:t>	</a:t>
            </a:r>
            <a:r>
              <a:rPr b="1" i="1" lang="fr-FR" sz="1400" spc="-1" strike="noStrike" u="sng">
                <a:solidFill>
                  <a:srgbClr val="000000"/>
                </a:solidFill>
                <a:uFillTx/>
                <a:latin typeface="Arial"/>
                <a:ea typeface="Microsoft YaHei"/>
              </a:rPr>
              <a:t>	</a:t>
            </a:r>
            <a:r>
              <a:rPr b="1" i="1" lang="fr-FR" sz="1400" spc="-1" strike="noStrike" u="sng">
                <a:solidFill>
                  <a:srgbClr val="000000"/>
                </a:solidFill>
                <a:uFillTx/>
                <a:latin typeface="Arial"/>
                <a:ea typeface="Microsoft YaHei"/>
              </a:rPr>
              <a:t>	</a:t>
            </a:r>
            <a:r>
              <a:rPr b="1" i="1" lang="fr-FR" sz="1400" spc="-1" strike="noStrike" u="sng">
                <a:solidFill>
                  <a:srgbClr val="000000"/>
                </a:solidFill>
                <a:uFillTx/>
                <a:latin typeface="Arial"/>
                <a:ea typeface="Microsoft YaHei"/>
              </a:rPr>
              <a:t> </a:t>
            </a:r>
            <a:r>
              <a:rPr b="1" i="1" lang="fr-FR" sz="1400" spc="-1" strike="noStrike" u="sng">
                <a:solidFill>
                  <a:srgbClr val="000000"/>
                </a:solidFill>
                <a:uFillTx/>
                <a:latin typeface="Arial"/>
                <a:ea typeface="Microsoft YaHei"/>
              </a:rPr>
              <a:t>élections et signer un documen</a:t>
            </a:r>
            <a:r>
              <a:rPr b="1" lang="fr-FR" sz="1400" spc="-1" strike="noStrike">
                <a:solidFill>
                  <a:srgbClr val="000000"/>
                </a:solidFill>
                <a:latin typeface="Arial"/>
                <a:ea typeface="Microsoft YaHei"/>
              </a:rPr>
              <a:t>t) </a:t>
            </a:r>
            <a:endParaRPr b="0" lang="fr-FR" sz="1400" spc="-1" strike="noStrike">
              <a:latin typeface="Arial"/>
            </a:endParaRPr>
          </a:p>
          <a:p>
            <a:pPr>
              <a:lnSpc>
                <a:spcPct val="100000"/>
              </a:lnSpc>
            </a:pP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Établissement des listes des </a:t>
            </a:r>
            <a:r>
              <a:rPr b="1" lang="fr-FR" sz="1400" spc="-1" strike="noStrike">
                <a:solidFill>
                  <a:srgbClr val="000000"/>
                </a:solidFill>
                <a:latin typeface="Arial"/>
                <a:ea typeface="Microsoft YaHei"/>
              </a:rPr>
              <a:t>représentants de parents pour les différentes</a:t>
            </a:r>
            <a:endParaRPr b="0" lang="fr-FR" sz="1400" spc="-1" strike="noStrike">
              <a:latin typeface="Arial"/>
            </a:endParaRPr>
          </a:p>
          <a:p>
            <a:pPr>
              <a:lnSpc>
                <a:spcPct val="100000"/>
              </a:lnSpc>
            </a:pPr>
            <a:r>
              <a:rPr b="1" lang="fr-FR" sz="1400" spc="-1" strike="noStrike">
                <a:solidFill>
                  <a:srgbClr val="000000"/>
                </a:solidFill>
                <a:latin typeface="Arial"/>
                <a:ea typeface="Microsoft YaHei"/>
              </a:rPr>
              <a:t>	</a:t>
            </a:r>
            <a:r>
              <a:rPr b="1" lang="fr-FR" sz="1400" spc="-1" strike="noStrike">
                <a:solidFill>
                  <a:srgbClr val="000000"/>
                </a:solidFill>
                <a:latin typeface="Arial"/>
                <a:ea typeface="Microsoft YaHei"/>
              </a:rPr>
              <a:t>	</a:t>
            </a:r>
            <a:r>
              <a:rPr b="1" lang="fr-FR" sz="1400" spc="-1" strike="noStrike">
                <a:solidFill>
                  <a:srgbClr val="000000"/>
                </a:solidFill>
                <a:latin typeface="Arial"/>
                <a:ea typeface="Microsoft YaHei"/>
              </a:rPr>
              <a:t>	</a:t>
            </a:r>
            <a:r>
              <a:rPr b="1" lang="fr-FR" sz="1400" spc="-1" strike="noStrike">
                <a:solidFill>
                  <a:srgbClr val="000000"/>
                </a:solidFill>
                <a:latin typeface="Arial"/>
                <a:ea typeface="Microsoft YaHei"/>
              </a:rPr>
              <a:t>	</a:t>
            </a:r>
            <a:r>
              <a:rPr b="1" lang="fr-FR" sz="1400" spc="-1" strike="noStrike">
                <a:solidFill>
                  <a:srgbClr val="000000"/>
                </a:solidFill>
                <a:latin typeface="Arial"/>
                <a:ea typeface="Microsoft YaHei"/>
              </a:rPr>
              <a:t> </a:t>
            </a:r>
            <a:r>
              <a:rPr b="1" lang="fr-FR" sz="1400" spc="-1" strike="noStrike">
                <a:solidFill>
                  <a:srgbClr val="000000"/>
                </a:solidFill>
                <a:latin typeface="Arial"/>
                <a:ea typeface="Microsoft YaHei"/>
              </a:rPr>
              <a:t>commissions</a:t>
            </a:r>
            <a:endParaRPr b="0" lang="fr-FR" sz="1400" spc="-1" strike="noStrike">
              <a:latin typeface="Arial"/>
            </a:endParaRPr>
          </a:p>
          <a:p>
            <a:pPr>
              <a:lnSpc>
                <a:spcPct val="100000"/>
              </a:lnSpc>
            </a:pP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Établissement des listes des </a:t>
            </a:r>
            <a:r>
              <a:rPr b="1" lang="fr-FR" sz="1400" spc="-1" strike="noStrike">
                <a:solidFill>
                  <a:srgbClr val="000000"/>
                </a:solidFill>
                <a:latin typeface="Arial"/>
                <a:ea typeface="Microsoft YaHei"/>
              </a:rPr>
              <a:t>délégués de parents</a:t>
            </a:r>
            <a:r>
              <a:rPr b="0" lang="fr-FR" sz="1400" spc="-1" strike="noStrike">
                <a:solidFill>
                  <a:srgbClr val="000000"/>
                </a:solidFill>
                <a:latin typeface="Arial"/>
                <a:ea typeface="Microsoft YaHei"/>
              </a:rPr>
              <a:t> pour les conseils de classe</a:t>
            </a:r>
            <a:endParaRPr b="0" lang="fr-FR" sz="1400" spc="-1" strike="noStrike">
              <a:latin typeface="Arial"/>
            </a:endParaRPr>
          </a:p>
          <a:p>
            <a:pPr>
              <a:lnSpc>
                <a:spcPct val="100000"/>
              </a:lnSpc>
            </a:pP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Information sur la mise sous pli des candidatures pour les élections de parents</a:t>
            </a:r>
            <a:endParaRPr b="0" lang="fr-FR" sz="1400" spc="-1" strike="noStrike">
              <a:latin typeface="Arial"/>
            </a:endParaRPr>
          </a:p>
          <a:p>
            <a:pPr>
              <a:lnSpc>
                <a:spcPct val="100000"/>
              </a:lnSpc>
            </a:pP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dépouillement / participation des parents d’élèves</a:t>
            </a:r>
            <a:endParaRPr b="0" lang="fr-FR" sz="1400" spc="-1" strike="noStrike">
              <a:latin typeface="Arial"/>
            </a:endParaRPr>
          </a:p>
          <a:p>
            <a:pPr>
              <a:lnSpc>
                <a:spcPct val="100000"/>
              </a:lnSpc>
            </a:pP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a:t>
            </a:r>
            <a:r>
              <a:rPr b="0" lang="fr-FR" sz="1400" spc="-1" strike="noStrike">
                <a:solidFill>
                  <a:srgbClr val="000000"/>
                </a:solidFill>
                <a:latin typeface="Arial"/>
                <a:ea typeface="Microsoft YaHei"/>
              </a:rPr>
              <a:t>- Questions diverses</a:t>
            </a: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p:txBody>
      </p:sp>
      <p:pic>
        <p:nvPicPr>
          <p:cNvPr id="159" name="" descr=""/>
          <p:cNvPicPr/>
          <p:nvPr/>
        </p:nvPicPr>
        <p:blipFill>
          <a:blip r:embed="rId1"/>
          <a:stretch/>
        </p:blipFill>
        <p:spPr>
          <a:xfrm>
            <a:off x="1072800" y="344880"/>
            <a:ext cx="2310840" cy="102276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504000" y="576000"/>
            <a:ext cx="8423640" cy="5615640"/>
          </a:xfrm>
          <a:prstGeom prst="rect">
            <a:avLst/>
          </a:prstGeom>
          <a:noFill/>
          <a:ln w="36360">
            <a:solidFill>
              <a:srgbClr val="000000"/>
            </a:solidFill>
            <a:round/>
          </a:ln>
        </p:spPr>
        <p:style>
          <a:lnRef idx="0"/>
          <a:fillRef idx="0"/>
          <a:effectRef idx="0"/>
          <a:fontRef idx="minor"/>
        </p:style>
        <p:txBody>
          <a:bodyPr lIns="108000" rIns="108000" tIns="63000" bIns="63000">
            <a:noAutofit/>
          </a:bodyPr>
          <a:p>
            <a:pPr>
              <a:lnSpc>
                <a:spcPct val="100000"/>
              </a:lnSpc>
            </a:pPr>
            <a:r>
              <a:rPr b="1" lang="fr-FR" sz="1800" spc="-1" strike="noStrike">
                <a:latin typeface="Comic Sans MS"/>
                <a:ea typeface="Microsoft YaHei"/>
              </a:rPr>
              <a:t>	</a:t>
            </a:r>
            <a:r>
              <a:rPr b="1" lang="fr-FR" sz="1800" spc="-1" strike="noStrike">
                <a:latin typeface="Comic Sans MS"/>
                <a:ea typeface="Microsoft YaHei"/>
              </a:rPr>
              <a:t>	</a:t>
            </a:r>
            <a:r>
              <a:rPr b="1" lang="fr-FR" sz="1800" spc="-1" strike="noStrike">
                <a:latin typeface="Comic Sans MS"/>
                <a:ea typeface="Microsoft YaHei"/>
              </a:rPr>
              <a:t>Vous êtes volontaire, porteurs de projets ou d’idées, ou prêt à</a:t>
            </a:r>
            <a:endParaRPr b="0" lang="fr-FR" sz="1800" spc="-1" strike="noStrike">
              <a:latin typeface="Arial"/>
            </a:endParaRPr>
          </a:p>
          <a:p>
            <a:pPr>
              <a:lnSpc>
                <a:spcPct val="100000"/>
              </a:lnSpc>
            </a:pPr>
            <a:r>
              <a:rPr b="1" lang="fr-FR" sz="1800" spc="-1" strike="noStrike">
                <a:latin typeface="Comic Sans MS"/>
                <a:ea typeface="Microsoft YaHei"/>
              </a:rPr>
              <a:t>	</a:t>
            </a:r>
            <a:r>
              <a:rPr b="1" lang="fr-FR" sz="1800" spc="-1" strike="noStrike">
                <a:latin typeface="Comic Sans MS"/>
                <a:ea typeface="Microsoft YaHei"/>
              </a:rPr>
              <a:t>	</a:t>
            </a:r>
            <a:r>
              <a:rPr b="1" lang="fr-FR" sz="1800" spc="-1" strike="noStrike">
                <a:latin typeface="Comic Sans MS"/>
                <a:ea typeface="Microsoft YaHei"/>
              </a:rPr>
              <a:t> </a:t>
            </a:r>
            <a:r>
              <a:rPr b="1" lang="fr-FR" sz="1800" spc="-1" strike="noStrike">
                <a:latin typeface="Comic Sans MS"/>
                <a:ea typeface="Microsoft YaHei"/>
              </a:rPr>
              <a:t>aider, rejoignez-nous !</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a:t>
            </a:r>
            <a:r>
              <a:rPr b="0" lang="fr-FR" sz="1800" spc="-1" strike="noStrike">
                <a:latin typeface="Comic Sans MS"/>
                <a:ea typeface="Microsoft YaHei"/>
              </a:rPr>
              <a:t>Différentes options s’offrent à vous :</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vous portez candidat pour devenir </a:t>
            </a:r>
            <a:r>
              <a:rPr b="1" lang="fr-FR" sz="1800" spc="-1" strike="noStrike">
                <a:latin typeface="Comic Sans MS"/>
                <a:ea typeface="Microsoft YaHei"/>
              </a:rPr>
              <a:t>parent-représentant au conseil</a:t>
            </a:r>
            <a:endParaRPr b="0" lang="fr-FR" sz="1800" spc="-1" strike="noStrike">
              <a:latin typeface="Arial"/>
            </a:endParaRPr>
          </a:p>
          <a:p>
            <a:pPr>
              <a:lnSpc>
                <a:spcPct val="100000"/>
              </a:lnSpc>
            </a:pPr>
            <a:r>
              <a:rPr b="1" lang="fr-FR" sz="1800" spc="-1" strike="noStrike">
                <a:latin typeface="Comic Sans MS"/>
                <a:ea typeface="Microsoft YaHei"/>
              </a:rPr>
              <a:t>	</a:t>
            </a:r>
            <a:r>
              <a:rPr b="1" lang="fr-FR" sz="1800" spc="-1" strike="noStrike">
                <a:latin typeface="Comic Sans MS"/>
                <a:ea typeface="Microsoft YaHei"/>
              </a:rPr>
              <a:t> </a:t>
            </a:r>
            <a:r>
              <a:rPr b="1" lang="fr-FR" sz="1800" spc="-1" strike="noStrike">
                <a:latin typeface="Comic Sans MS"/>
                <a:ea typeface="Microsoft YaHei"/>
              </a:rPr>
              <a:t>d’administration</a:t>
            </a:r>
            <a:r>
              <a:rPr b="0" lang="fr-FR" sz="1800" spc="-1" strike="noStrike">
                <a:latin typeface="Comic Sans MS"/>
                <a:ea typeface="Microsoft YaHei"/>
              </a:rPr>
              <a:t>.</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vous portez candidat pour devenir </a:t>
            </a:r>
            <a:r>
              <a:rPr b="1" lang="fr-FR" sz="1800" spc="-1" strike="noStrike">
                <a:latin typeface="Comic Sans MS"/>
                <a:ea typeface="Microsoft YaHei"/>
              </a:rPr>
              <a:t>parent-délégué aux conseils de</a:t>
            </a:r>
            <a:endParaRPr b="0" lang="fr-FR" sz="1800" spc="-1" strike="noStrike">
              <a:latin typeface="Arial"/>
            </a:endParaRPr>
          </a:p>
          <a:p>
            <a:pPr>
              <a:lnSpc>
                <a:spcPct val="100000"/>
              </a:lnSpc>
            </a:pPr>
            <a:r>
              <a:rPr b="1" lang="fr-FR" sz="1800" spc="-1" strike="noStrike">
                <a:latin typeface="Comic Sans MS"/>
                <a:ea typeface="Microsoft YaHei"/>
              </a:rPr>
              <a:t>	</a:t>
            </a:r>
            <a:r>
              <a:rPr b="1" lang="fr-FR" sz="1800" spc="-1" strike="noStrike">
                <a:latin typeface="Comic Sans MS"/>
                <a:ea typeface="Microsoft YaHei"/>
              </a:rPr>
              <a:t> </a:t>
            </a:r>
            <a:r>
              <a:rPr b="1" lang="fr-FR" sz="1800" spc="-1" strike="noStrike">
                <a:latin typeface="Comic Sans MS"/>
                <a:ea typeface="Microsoft YaHei"/>
              </a:rPr>
              <a:t>classe</a:t>
            </a:r>
            <a:r>
              <a:rPr b="0" lang="fr-FR" sz="1800" spc="-1" strike="noStrike">
                <a:latin typeface="Comic Sans MS"/>
                <a:ea typeface="Microsoft YaHei"/>
              </a:rPr>
              <a:t> de votre ou vos enfants (les conseils de classe se réunissent tous</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a:t>
            </a:r>
            <a:r>
              <a:rPr b="0" lang="fr-FR" sz="1800" spc="-1" strike="noStrike">
                <a:latin typeface="Comic Sans MS"/>
                <a:ea typeface="Microsoft YaHei"/>
              </a:rPr>
              <a:t>les trimestres, soit trois fois dans l’année)</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devenir </a:t>
            </a:r>
            <a:r>
              <a:rPr b="1" lang="fr-FR" sz="1800" spc="-1" strike="noStrike">
                <a:latin typeface="Comic Sans MS"/>
                <a:ea typeface="Microsoft YaHei"/>
              </a:rPr>
              <a:t>membre de l’associatio</a:t>
            </a:r>
            <a:r>
              <a:rPr b="0" lang="fr-FR" sz="1800" spc="-1" strike="noStrike">
                <a:latin typeface="Comic Sans MS"/>
                <a:ea typeface="Microsoft YaHei"/>
              </a:rPr>
              <a:t>n et/ou </a:t>
            </a:r>
            <a:r>
              <a:rPr b="1" lang="fr-FR" sz="1800" spc="-1" strike="noStrike">
                <a:latin typeface="Comic Sans MS"/>
                <a:ea typeface="Microsoft YaHei"/>
              </a:rPr>
              <a:t>du bureau</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devenir </a:t>
            </a:r>
            <a:r>
              <a:rPr b="1" lang="fr-FR" sz="1800" spc="-1" strike="noStrike">
                <a:latin typeface="Comic Sans MS"/>
                <a:ea typeface="Microsoft YaHei"/>
              </a:rPr>
              <a:t>parent solidaire</a:t>
            </a:r>
            <a:r>
              <a:rPr b="0" lang="fr-FR" sz="1800" spc="-1" strike="noStrike">
                <a:latin typeface="Comic Sans MS"/>
                <a:ea typeface="Microsoft YaHei"/>
              </a:rPr>
              <a:t> pour donner une aide ponctuelle à l’association</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Vous pouvez nous joindre par mail pour tout renseignement sur ces</a:t>
            </a:r>
            <a:endParaRPr b="0" lang="fr-FR" sz="1800" spc="-1" strike="noStrike">
              <a:latin typeface="Arial"/>
            </a:endParaRPr>
          </a:p>
          <a:p>
            <a:pPr>
              <a:lnSpc>
                <a:spcPct val="100000"/>
              </a:lnSpc>
            </a:pPr>
            <a:r>
              <a:rPr b="0" lang="fr-FR" sz="1800" spc="-1" strike="noStrike">
                <a:latin typeface="Comic Sans MS"/>
                <a:ea typeface="Microsoft YaHei"/>
              </a:rPr>
              <a:t>	</a:t>
            </a:r>
            <a:r>
              <a:rPr b="0" lang="fr-FR" sz="1800" spc="-1" strike="noStrike">
                <a:latin typeface="Comic Sans MS"/>
                <a:ea typeface="Microsoft YaHei"/>
              </a:rPr>
              <a:t> </a:t>
            </a:r>
            <a:r>
              <a:rPr b="0" lang="fr-FR" sz="1800" spc="-1" strike="noStrike">
                <a:latin typeface="Comic Sans MS"/>
                <a:ea typeface="Microsoft YaHei"/>
              </a:rPr>
              <a:t>différentes missions : </a:t>
            </a:r>
            <a:r>
              <a:rPr b="1" lang="fr-FR" sz="1800" spc="-1" strike="noStrike" u="sng">
                <a:solidFill>
                  <a:srgbClr val="0000ff"/>
                </a:solidFill>
                <a:uFillTx/>
                <a:latin typeface="Comic Sans MS"/>
                <a:ea typeface="Microsoft YaHei"/>
                <a:hlinkClick r:id="rId1"/>
              </a:rPr>
              <a:t>apelepontdemoine@gmail.com</a:t>
            </a:r>
            <a:endParaRPr b="0" lang="fr-FR" sz="1800" spc="-1" strike="noStrike">
              <a:latin typeface="Arial"/>
            </a:endParaRPr>
          </a:p>
          <a:p>
            <a:pPr>
              <a:lnSpc>
                <a:spcPct val="100000"/>
              </a:lnSpc>
            </a:pPr>
            <a:endParaRPr b="0" lang="fr-FR" sz="1800" spc="-1" strike="noStrike">
              <a:latin typeface="Arial"/>
            </a:endParaRPr>
          </a:p>
          <a:p>
            <a:pPr algn="ctr">
              <a:lnSpc>
                <a:spcPct val="100000"/>
              </a:lnSpc>
            </a:pPr>
            <a:r>
              <a:rPr b="0" lang="fr-FR" sz="1800" spc="-1" strike="noStrike">
                <a:solidFill>
                  <a:srgbClr val="000000"/>
                </a:solidFill>
                <a:latin typeface="Comic Sans MS"/>
                <a:ea typeface="Microsoft YaHei"/>
              </a:rPr>
              <a:t>Les collégiens comptent sur vous.</a:t>
            </a:r>
            <a:endParaRPr b="0" lang="fr-FR" sz="1800" spc="-1" strike="noStrike">
              <a:latin typeface="Arial"/>
            </a:endParaRPr>
          </a:p>
          <a:p>
            <a:pPr>
              <a:lnSpc>
                <a:spcPct val="100000"/>
              </a:lnSpc>
            </a:pPr>
            <a:endParaRPr b="0" lang="fr-FR" sz="1800" spc="-1" strike="noStrike">
              <a:latin typeface="Arial"/>
            </a:endParaRPr>
          </a:p>
          <a:p>
            <a:pPr algn="r">
              <a:lnSpc>
                <a:spcPct val="100000"/>
              </a:lnSpc>
            </a:pPr>
            <a:r>
              <a:rPr b="0" lang="fr-FR" sz="1800" spc="-1" strike="noStrike">
                <a:solidFill>
                  <a:srgbClr val="000000"/>
                </a:solidFill>
                <a:latin typeface="Comic Sans MS"/>
                <a:ea typeface="Microsoft YaHei"/>
              </a:rPr>
              <a:t>Delphine Laurent et Sylvie  Rivière,  Coprésidentes APE</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44</TotalTime>
  <Application>LibreOffice/6.3.3.2$Windows_X86_64 LibreOffice_project/a64200df03143b798afd1ec74a12ab50359878ed</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2014-04-01T16:35:38Z</dcterms:created>
  <dc:creator>Registered User</dc:creator>
  <dc:description/>
  <dc:language>fr-FR</dc:language>
  <cp:lastModifiedBy/>
  <dcterms:modified xsi:type="dcterms:W3CDTF">2021-09-04T14:20:30Z</dcterms:modified>
  <cp:revision>7</cp:revision>
  <dc:subject/>
  <dc:title/>
</cp:coreProperties>
</file>